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handoutMasterIdLst>
    <p:handoutMasterId r:id="rId47"/>
  </p:handoutMasterIdLst>
  <p:sldIdLst>
    <p:sldId id="328" r:id="rId5"/>
    <p:sldId id="1582" r:id="rId6"/>
    <p:sldId id="1594" r:id="rId7"/>
    <p:sldId id="1595" r:id="rId8"/>
    <p:sldId id="1596" r:id="rId9"/>
    <p:sldId id="1597" r:id="rId10"/>
    <p:sldId id="1599" r:id="rId11"/>
    <p:sldId id="1600" r:id="rId12"/>
    <p:sldId id="1603" r:id="rId13"/>
    <p:sldId id="1608" r:id="rId14"/>
    <p:sldId id="1609" r:id="rId15"/>
    <p:sldId id="1610" r:id="rId16"/>
    <p:sldId id="1602" r:id="rId17"/>
    <p:sldId id="1612" r:id="rId18"/>
    <p:sldId id="1611" r:id="rId19"/>
    <p:sldId id="1585" r:id="rId20"/>
    <p:sldId id="1581" r:id="rId21"/>
    <p:sldId id="1613" r:id="rId22"/>
    <p:sldId id="1614" r:id="rId23"/>
    <p:sldId id="1615" r:id="rId24"/>
    <p:sldId id="1584" r:id="rId25"/>
    <p:sldId id="1618" r:id="rId26"/>
    <p:sldId id="1623" r:id="rId27"/>
    <p:sldId id="1587" r:id="rId28"/>
    <p:sldId id="1616" r:id="rId29"/>
    <p:sldId id="329" r:id="rId30"/>
    <p:sldId id="1619" r:id="rId31"/>
    <p:sldId id="290" r:id="rId32"/>
    <p:sldId id="327" r:id="rId33"/>
    <p:sldId id="291" r:id="rId34"/>
    <p:sldId id="292" r:id="rId35"/>
    <p:sldId id="314" r:id="rId36"/>
    <p:sldId id="1622" r:id="rId37"/>
    <p:sldId id="1621" r:id="rId38"/>
    <p:sldId id="1586" r:id="rId39"/>
    <p:sldId id="1592" r:id="rId40"/>
    <p:sldId id="1588" r:id="rId41"/>
    <p:sldId id="1589" r:id="rId42"/>
    <p:sldId id="1590" r:id="rId43"/>
    <p:sldId id="1591" r:id="rId44"/>
    <p:sldId id="1580" r:id="rId4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9933"/>
    <a:srgbClr val="008000"/>
    <a:srgbClr val="000099"/>
    <a:srgbClr val="FF0000"/>
    <a:srgbClr val="FF6600"/>
    <a:srgbClr val="66FFFF"/>
    <a:srgbClr val="FF3399"/>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95675" autoAdjust="0"/>
  </p:normalViewPr>
  <p:slideViewPr>
    <p:cSldViewPr>
      <p:cViewPr varScale="1">
        <p:scale>
          <a:sx n="87" d="100"/>
          <a:sy n="87" d="100"/>
        </p:scale>
        <p:origin x="787" y="67"/>
      </p:cViewPr>
      <p:guideLst>
        <p:guide orient="horz" pos="2160"/>
        <p:guide pos="3840"/>
      </p:guideLst>
    </p:cSldViewPr>
  </p:slideViewPr>
  <p:notesTextViewPr>
    <p:cViewPr>
      <p:scale>
        <a:sx n="100" d="100"/>
        <a:sy n="100" d="100"/>
      </p:scale>
      <p:origin x="0" y="0"/>
    </p:cViewPr>
  </p:notesTextViewPr>
  <p:notesViewPr>
    <p:cSldViewPr>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71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71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71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49E2CB30-4184-4C1B-912F-A6AED0718E53}" type="slidenum">
              <a:rPr lang="en-US"/>
              <a:pPr>
                <a:defRPr/>
              </a:pPr>
              <a:t>‹#›</a:t>
            </a:fld>
            <a:endParaRPr lang="en-US"/>
          </a:p>
        </p:txBody>
      </p:sp>
    </p:spTree>
    <p:extLst>
      <p:ext uri="{BB962C8B-B14F-4D97-AF65-F5344CB8AC3E}">
        <p14:creationId xmlns:p14="http://schemas.microsoft.com/office/powerpoint/2010/main" val="13484866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3174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5859DDC-9015-4B39-98F8-9F9A698DFEA6}" type="slidenum">
              <a:rPr lang="en-US"/>
              <a:pPr>
                <a:defRPr/>
              </a:pPr>
              <a:t>‹#›</a:t>
            </a:fld>
            <a:endParaRPr lang="en-US"/>
          </a:p>
        </p:txBody>
      </p:sp>
    </p:spTree>
    <p:extLst>
      <p:ext uri="{BB962C8B-B14F-4D97-AF65-F5344CB8AC3E}">
        <p14:creationId xmlns:p14="http://schemas.microsoft.com/office/powerpoint/2010/main" val="39908628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859DDC-9015-4B39-98F8-9F9A698DFEA6}" type="slidenum">
              <a:rPr lang="en-US" smtClean="0"/>
              <a:pPr>
                <a:defRPr/>
              </a:pPr>
              <a:t>1</a:t>
            </a:fld>
            <a:endParaRPr lang="en-US"/>
          </a:p>
        </p:txBody>
      </p:sp>
    </p:spTree>
    <p:extLst>
      <p:ext uri="{BB962C8B-B14F-4D97-AF65-F5344CB8AC3E}">
        <p14:creationId xmlns:p14="http://schemas.microsoft.com/office/powerpoint/2010/main" val="1606131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Dùng</a:t>
            </a:r>
            <a:r>
              <a:rPr lang="en-US" baseline="0" dirty="0"/>
              <a:t> </a:t>
            </a:r>
            <a:r>
              <a:rPr lang="en-US" baseline="0" dirty="0" err="1"/>
              <a:t>cái</a:t>
            </a:r>
            <a:r>
              <a:rPr lang="en-US" baseline="0" dirty="0"/>
              <a:t> </a:t>
            </a:r>
            <a:r>
              <a:rPr lang="en-US" baseline="0" dirty="0" err="1"/>
              <a:t>hàm</a:t>
            </a:r>
            <a:r>
              <a:rPr lang="en-US" baseline="0" dirty="0"/>
              <a:t> </a:t>
            </a:r>
            <a:r>
              <a:rPr lang="en-US" baseline="0" dirty="0" err="1"/>
              <a:t>đó</a:t>
            </a:r>
            <a:r>
              <a:rPr lang="en-US" baseline="0" dirty="0"/>
              <a:t> </a:t>
            </a:r>
            <a:r>
              <a:rPr lang="en-US" baseline="0" dirty="0" err="1"/>
              <a:t>trượt</a:t>
            </a:r>
            <a:r>
              <a:rPr lang="en-US" baseline="0" dirty="0"/>
              <a:t> qua </a:t>
            </a:r>
            <a:r>
              <a:rPr lang="en-US" baseline="0" dirty="0" err="1"/>
              <a:t>với</a:t>
            </a:r>
            <a:r>
              <a:rPr lang="en-US" baseline="0" dirty="0"/>
              <a:t> </a:t>
            </a:r>
            <a:r>
              <a:rPr lang="en-US" baseline="0" dirty="0" err="1"/>
              <a:t>những</a:t>
            </a:r>
            <a:r>
              <a:rPr lang="en-US" baseline="0" dirty="0"/>
              <a:t> scale </a:t>
            </a:r>
            <a:r>
              <a:rPr lang="en-US" baseline="0" dirty="0" err="1"/>
              <a:t>khác</a:t>
            </a:r>
            <a:r>
              <a:rPr lang="en-US" baseline="0" dirty="0"/>
              <a:t> </a:t>
            </a:r>
            <a:r>
              <a:rPr lang="en-US" baseline="0" dirty="0" err="1"/>
              <a:t>nhau</a:t>
            </a:r>
            <a:r>
              <a:rPr lang="en-US" baseline="0" dirty="0"/>
              <a:t>( frequency </a:t>
            </a:r>
            <a:r>
              <a:rPr lang="en-US" baseline="0" dirty="0" err="1"/>
              <a:t>khác</a:t>
            </a:r>
            <a:r>
              <a:rPr lang="en-US" baseline="0" dirty="0"/>
              <a:t> </a:t>
            </a:r>
            <a:r>
              <a:rPr lang="en-US" baseline="0" dirty="0" err="1"/>
              <a:t>nhau</a:t>
            </a:r>
            <a:r>
              <a:rPr lang="en-US" baseline="0" dirty="0"/>
              <a:t>).</a:t>
            </a:r>
          </a:p>
          <a:p>
            <a:r>
              <a:rPr lang="en-US" baseline="0" dirty="0" err="1"/>
              <a:t>Khác</a:t>
            </a:r>
            <a:r>
              <a:rPr lang="en-US" baseline="0" dirty="0"/>
              <a:t> </a:t>
            </a:r>
            <a:r>
              <a:rPr lang="en-US" baseline="0" dirty="0" err="1"/>
              <a:t>fourier</a:t>
            </a:r>
            <a:r>
              <a:rPr lang="en-US" baseline="0" dirty="0"/>
              <a:t> ở </a:t>
            </a:r>
            <a:r>
              <a:rPr lang="en-US" baseline="0" dirty="0" err="1"/>
              <a:t>chỗ</a:t>
            </a:r>
            <a:r>
              <a:rPr lang="en-US" baseline="0" dirty="0"/>
              <a:t> </a:t>
            </a:r>
            <a:r>
              <a:rPr lang="en-US" baseline="0" dirty="0" err="1"/>
              <a:t>thay</a:t>
            </a:r>
            <a:r>
              <a:rPr lang="en-US" baseline="0" dirty="0"/>
              <a:t> </a:t>
            </a:r>
            <a:r>
              <a:rPr lang="en-US" baseline="0" dirty="0" err="1"/>
              <a:t>vì</a:t>
            </a:r>
            <a:r>
              <a:rPr lang="en-US" baseline="0" dirty="0"/>
              <a:t> </a:t>
            </a:r>
            <a:r>
              <a:rPr lang="en-US" baseline="0" dirty="0" err="1"/>
              <a:t>lưu</a:t>
            </a:r>
            <a:r>
              <a:rPr lang="en-US" baseline="0" dirty="0"/>
              <a:t> </a:t>
            </a:r>
          </a:p>
          <a:p>
            <a:r>
              <a:rPr lang="en-US" baseline="0" dirty="0" err="1"/>
              <a:t>Vấn</a:t>
            </a:r>
            <a:r>
              <a:rPr lang="en-US" baseline="0" dirty="0"/>
              <a:t> </a:t>
            </a:r>
            <a:r>
              <a:rPr lang="en-US" baseline="0" dirty="0" err="1"/>
              <a:t>đề</a:t>
            </a:r>
            <a:r>
              <a:rPr lang="en-US" baseline="0" dirty="0"/>
              <a:t> </a:t>
            </a:r>
            <a:r>
              <a:rPr lang="en-US" baseline="0" dirty="0" err="1"/>
              <a:t>là</a:t>
            </a:r>
            <a:r>
              <a:rPr lang="en-US" baseline="0" dirty="0"/>
              <a:t> </a:t>
            </a:r>
            <a:r>
              <a:rPr lang="en-US" baseline="0" dirty="0" err="1"/>
              <a:t>làm</a:t>
            </a:r>
            <a:r>
              <a:rPr lang="en-US" baseline="0" dirty="0"/>
              <a:t> </a:t>
            </a:r>
            <a:r>
              <a:rPr lang="en-US" baseline="0" dirty="0" err="1"/>
              <a:t>sao</a:t>
            </a:r>
            <a:r>
              <a:rPr lang="en-US" baseline="0" dirty="0"/>
              <a:t> </a:t>
            </a:r>
            <a:r>
              <a:rPr lang="en-US" baseline="0" dirty="0" err="1"/>
              <a:t>để</a:t>
            </a:r>
            <a:r>
              <a:rPr lang="en-US" baseline="0" dirty="0"/>
              <a:t> </a:t>
            </a:r>
            <a:r>
              <a:rPr lang="en-US" baseline="0" dirty="0" err="1"/>
              <a:t>trượt</a:t>
            </a:r>
            <a:r>
              <a:rPr lang="en-US" baseline="0" dirty="0"/>
              <a:t> qua scale </a:t>
            </a:r>
            <a:r>
              <a:rPr lang="en-US" baseline="0" dirty="0" err="1"/>
              <a:t>này</a:t>
            </a:r>
            <a:r>
              <a:rPr lang="en-US" baseline="0" dirty="0"/>
              <a:t> (</a:t>
            </a:r>
            <a:r>
              <a:rPr lang="en-US" baseline="0" dirty="0" err="1"/>
              <a:t>vì</a:t>
            </a:r>
            <a:r>
              <a:rPr lang="en-US" baseline="0" dirty="0"/>
              <a:t> </a:t>
            </a:r>
            <a:r>
              <a:rPr lang="en-US" baseline="0" dirty="0" err="1"/>
              <a:t>nó</a:t>
            </a:r>
            <a:r>
              <a:rPr lang="en-US" baseline="0" dirty="0"/>
              <a:t> </a:t>
            </a:r>
            <a:r>
              <a:rPr lang="en-US" baseline="0" dirty="0" err="1"/>
              <a:t>chỉ</a:t>
            </a:r>
            <a:r>
              <a:rPr lang="en-US" baseline="0" dirty="0"/>
              <a:t> </a:t>
            </a:r>
            <a:r>
              <a:rPr lang="en-US" baseline="0" dirty="0" err="1"/>
              <a:t>xác</a:t>
            </a:r>
            <a:r>
              <a:rPr lang="en-US" baseline="0" dirty="0"/>
              <a:t> </a:t>
            </a:r>
            <a:r>
              <a:rPr lang="en-US" baseline="0" dirty="0" err="1"/>
              <a:t>định</a:t>
            </a:r>
            <a:r>
              <a:rPr lang="en-US" baseline="0" dirty="0"/>
              <a:t> </a:t>
            </a:r>
            <a:r>
              <a:rPr lang="en-US" baseline="0" dirty="0" err="1"/>
              <a:t>trên</a:t>
            </a:r>
            <a:r>
              <a:rPr lang="en-US" baseline="0" dirty="0"/>
              <a:t> 1 </a:t>
            </a:r>
            <a:r>
              <a:rPr lang="en-US" baseline="0" dirty="0" err="1"/>
              <a:t>khoảng</a:t>
            </a:r>
            <a:r>
              <a:rPr lang="en-US" baseline="0" dirty="0"/>
              <a:t> </a:t>
            </a:r>
            <a:r>
              <a:rPr lang="en-US" baseline="0" dirty="0" err="1"/>
              <a:t>thôi</a:t>
            </a:r>
            <a:r>
              <a:rPr lang="en-US" baseline="0" dirty="0"/>
              <a:t> </a:t>
            </a:r>
            <a:r>
              <a:rPr lang="en-US" baseline="0" dirty="0" err="1"/>
              <a:t>mà</a:t>
            </a:r>
            <a:r>
              <a:rPr lang="en-US" baseline="0" dirty="0"/>
              <a:t>).</a:t>
            </a:r>
          </a:p>
          <a:p>
            <a:endParaRPr lang="en-US" dirty="0"/>
          </a:p>
        </p:txBody>
      </p:sp>
      <p:sp>
        <p:nvSpPr>
          <p:cNvPr id="4" name="Slide Number Placeholder 3"/>
          <p:cNvSpPr>
            <a:spLocks noGrp="1"/>
          </p:cNvSpPr>
          <p:nvPr>
            <p:ph type="sldNum" sz="quarter" idx="10"/>
          </p:nvPr>
        </p:nvSpPr>
        <p:spPr/>
        <p:txBody>
          <a:bodyPr/>
          <a:lstStyle/>
          <a:p>
            <a:pPr>
              <a:defRPr/>
            </a:pPr>
            <a:fld id="{95859DDC-9015-4B39-98F8-9F9A698DFEA6}" type="slidenum">
              <a:rPr lang="en-US" smtClean="0"/>
              <a:pPr>
                <a:defRPr/>
              </a:pPr>
              <a:t>9</a:t>
            </a:fld>
            <a:endParaRPr lang="en-US"/>
          </a:p>
        </p:txBody>
      </p:sp>
    </p:spTree>
    <p:extLst>
      <p:ext uri="{BB962C8B-B14F-4D97-AF65-F5344CB8AC3E}">
        <p14:creationId xmlns:p14="http://schemas.microsoft.com/office/powerpoint/2010/main" val="735027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In other words, we pick a wavelet of a particular scale (like the blue wavelet in the gif above). Then, we slide this wavelet across the entire signal i.e. vary its location, where at each time step we multiply the wavelet and signal. The product of this multiplication gives us a coefficient for that wavelet scale at that time step. We then increase the wavelet scale (e.g. the red and green wavelets) and repeat the process.</a:t>
            </a:r>
          </a:p>
          <a:p>
            <a:br>
              <a:rPr lang="en-US" dirty="0"/>
            </a:br>
            <a:endParaRPr lang="en-US" dirty="0"/>
          </a:p>
        </p:txBody>
      </p:sp>
      <p:sp>
        <p:nvSpPr>
          <p:cNvPr id="4" name="Slide Number Placeholder 3"/>
          <p:cNvSpPr>
            <a:spLocks noGrp="1"/>
          </p:cNvSpPr>
          <p:nvPr>
            <p:ph type="sldNum" sz="quarter" idx="10"/>
          </p:nvPr>
        </p:nvSpPr>
        <p:spPr/>
        <p:txBody>
          <a:bodyPr/>
          <a:lstStyle/>
          <a:p>
            <a:pPr>
              <a:defRPr/>
            </a:pPr>
            <a:fld id="{95859DDC-9015-4B39-98F8-9F9A698DFEA6}" type="slidenum">
              <a:rPr lang="en-US" smtClean="0"/>
              <a:pPr>
                <a:defRPr/>
              </a:pPr>
              <a:t>10</a:t>
            </a:fld>
            <a:endParaRPr lang="en-US"/>
          </a:p>
        </p:txBody>
      </p:sp>
    </p:spTree>
    <p:extLst>
      <p:ext uri="{BB962C8B-B14F-4D97-AF65-F5344CB8AC3E}">
        <p14:creationId xmlns:p14="http://schemas.microsoft.com/office/powerpoint/2010/main" val="2576117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Chỉ</a:t>
            </a:r>
            <a:r>
              <a:rPr lang="en-US" dirty="0"/>
              <a:t> </a:t>
            </a:r>
            <a:r>
              <a:rPr lang="en-US" dirty="0" err="1"/>
              <a:t>xuất</a:t>
            </a:r>
            <a:r>
              <a:rPr lang="en-US" baseline="0" dirty="0"/>
              <a:t> </a:t>
            </a:r>
            <a:r>
              <a:rPr lang="en-US" baseline="0" dirty="0" err="1"/>
              <a:t>hiện</a:t>
            </a:r>
            <a:r>
              <a:rPr lang="en-US" baseline="0" dirty="0"/>
              <a:t> </a:t>
            </a:r>
            <a:r>
              <a:rPr lang="en-US" baseline="0" dirty="0" err="1"/>
              <a:t>trên</a:t>
            </a:r>
            <a:r>
              <a:rPr lang="en-US" baseline="0" dirty="0"/>
              <a:t> </a:t>
            </a:r>
            <a:r>
              <a:rPr lang="en-US" baseline="0" dirty="0" err="1"/>
              <a:t>một</a:t>
            </a:r>
            <a:r>
              <a:rPr lang="en-US" baseline="0" dirty="0"/>
              <a:t> </a:t>
            </a:r>
            <a:r>
              <a:rPr lang="en-US" baseline="0" dirty="0" err="1"/>
              <a:t>khoảng</a:t>
            </a:r>
            <a:r>
              <a:rPr lang="en-US" baseline="0" dirty="0"/>
              <a:t> (input x) </a:t>
            </a:r>
            <a:r>
              <a:rPr lang="en-US" baseline="0" dirty="0" err="1"/>
              <a:t>chứ</a:t>
            </a:r>
            <a:r>
              <a:rPr lang="en-US" baseline="0" dirty="0"/>
              <a:t> </a:t>
            </a:r>
            <a:r>
              <a:rPr lang="en-US" baseline="0" dirty="0" err="1"/>
              <a:t>không</a:t>
            </a:r>
            <a:r>
              <a:rPr lang="en-US" baseline="0" dirty="0"/>
              <a:t> </a:t>
            </a:r>
            <a:r>
              <a:rPr lang="en-US" baseline="0" dirty="0" err="1"/>
              <a:t>tuần</a:t>
            </a:r>
            <a:r>
              <a:rPr lang="en-US" baseline="0" dirty="0"/>
              <a:t> </a:t>
            </a:r>
            <a:r>
              <a:rPr lang="en-US" baseline="0" dirty="0" err="1"/>
              <a:t>hoàn</a:t>
            </a:r>
            <a:r>
              <a:rPr lang="en-US" baseline="0" dirty="0"/>
              <a:t> (localize </a:t>
            </a:r>
            <a:r>
              <a:rPr lang="en-US" baseline="0" dirty="0" err="1"/>
              <a:t>về</a:t>
            </a:r>
            <a:r>
              <a:rPr lang="en-US" baseline="0" dirty="0"/>
              <a:t> </a:t>
            </a:r>
            <a:r>
              <a:rPr lang="en-US" baseline="0" dirty="0" err="1"/>
              <a:t>thời</a:t>
            </a:r>
            <a:r>
              <a:rPr lang="en-US" baseline="0" dirty="0"/>
              <a:t> </a:t>
            </a:r>
            <a:r>
              <a:rPr lang="en-US" baseline="0" dirty="0" err="1"/>
              <a:t>gian</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95859DDC-9015-4B39-98F8-9F9A698DFEA6}" type="slidenum">
              <a:rPr lang="en-US" smtClean="0"/>
              <a:pPr>
                <a:defRPr/>
              </a:pPr>
              <a:t>11</a:t>
            </a:fld>
            <a:endParaRPr lang="en-US"/>
          </a:p>
        </p:txBody>
      </p:sp>
    </p:spTree>
    <p:extLst>
      <p:ext uri="{BB962C8B-B14F-4D97-AF65-F5344CB8AC3E}">
        <p14:creationId xmlns:p14="http://schemas.microsoft.com/office/powerpoint/2010/main" val="2303494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a:t>
            </a:r>
            <a:r>
              <a:rPr lang="en-US" dirty="0" err="1"/>
              <a:t>này</a:t>
            </a:r>
            <a:r>
              <a:rPr lang="en-US" baseline="0" dirty="0"/>
              <a:t> </a:t>
            </a:r>
            <a:r>
              <a:rPr lang="en-US" baseline="0" dirty="0" err="1"/>
              <a:t>liên</a:t>
            </a:r>
            <a:r>
              <a:rPr lang="en-US" baseline="0" dirty="0"/>
              <a:t> </a:t>
            </a:r>
            <a:r>
              <a:rPr lang="en-US" baseline="0" dirty="0" err="1"/>
              <a:t>quan</a:t>
            </a:r>
            <a:r>
              <a:rPr lang="en-US" baseline="0" dirty="0"/>
              <a:t> </a:t>
            </a:r>
            <a:r>
              <a:rPr lang="en-US" baseline="0" dirty="0" err="1"/>
              <a:t>chính</a:t>
            </a:r>
            <a:r>
              <a:rPr lang="en-US" baseline="0" dirty="0"/>
              <a:t> </a:t>
            </a:r>
            <a:r>
              <a:rPr lang="en-US" baseline="0" dirty="0" err="1"/>
              <a:t>đến</a:t>
            </a:r>
            <a:r>
              <a:rPr lang="en-US" baseline="0" dirty="0"/>
              <a:t> frequency. Sau </a:t>
            </a:r>
            <a:r>
              <a:rPr lang="en-US" baseline="0" dirty="0" err="1"/>
              <a:t>mỗi</a:t>
            </a:r>
            <a:r>
              <a:rPr lang="en-US" baseline="0" dirty="0"/>
              <a:t> </a:t>
            </a:r>
            <a:r>
              <a:rPr lang="en-US" baseline="0" dirty="0" err="1"/>
              <a:t>bước</a:t>
            </a:r>
            <a:r>
              <a:rPr lang="en-US" baseline="0" dirty="0"/>
              <a:t> </a:t>
            </a:r>
            <a:r>
              <a:rPr lang="en-US" baseline="0" dirty="0" err="1"/>
              <a:t>nó</a:t>
            </a:r>
            <a:r>
              <a:rPr lang="en-US" baseline="0" dirty="0"/>
              <a:t> </a:t>
            </a:r>
            <a:r>
              <a:rPr lang="en-US" baseline="0" dirty="0" err="1"/>
              <a:t>sẽ</a:t>
            </a:r>
            <a:r>
              <a:rPr lang="en-US" baseline="0" dirty="0"/>
              <a:t> </a:t>
            </a:r>
            <a:r>
              <a:rPr lang="en-US" baseline="0" dirty="0" err="1"/>
              <a:t>lại</a:t>
            </a:r>
            <a:r>
              <a:rPr lang="en-US" baseline="0" dirty="0"/>
              <a:t> </a:t>
            </a:r>
            <a:r>
              <a:rPr lang="en-US" baseline="0" dirty="0" err="1"/>
              <a:t>kéo</a:t>
            </a:r>
            <a:r>
              <a:rPr lang="en-US" baseline="0" dirty="0"/>
              <a:t> </a:t>
            </a:r>
            <a:r>
              <a:rPr lang="en-US" baseline="0" dirty="0" err="1"/>
              <a:t>dãn</a:t>
            </a:r>
            <a:r>
              <a:rPr lang="en-US" baseline="0" dirty="0"/>
              <a:t> </a:t>
            </a:r>
            <a:r>
              <a:rPr lang="en-US" baseline="0" dirty="0" err="1"/>
              <a:t>cái</a:t>
            </a:r>
            <a:r>
              <a:rPr lang="en-US" baseline="0" dirty="0"/>
              <a:t> frequency </a:t>
            </a:r>
            <a:r>
              <a:rPr lang="en-US" baseline="0" dirty="0" err="1"/>
              <a:t>này</a:t>
            </a:r>
            <a:r>
              <a:rPr lang="en-US" baseline="0" dirty="0"/>
              <a:t> </a:t>
            </a:r>
            <a:r>
              <a:rPr lang="en-US" baseline="0" dirty="0" err="1"/>
              <a:t>ra</a:t>
            </a:r>
            <a:endParaRPr lang="en-US" dirty="0"/>
          </a:p>
        </p:txBody>
      </p:sp>
      <p:sp>
        <p:nvSpPr>
          <p:cNvPr id="4" name="Slide Number Placeholder 3"/>
          <p:cNvSpPr>
            <a:spLocks noGrp="1"/>
          </p:cNvSpPr>
          <p:nvPr>
            <p:ph type="sldNum" sz="quarter" idx="10"/>
          </p:nvPr>
        </p:nvSpPr>
        <p:spPr/>
        <p:txBody>
          <a:bodyPr/>
          <a:lstStyle/>
          <a:p>
            <a:pPr>
              <a:defRPr/>
            </a:pPr>
            <a:fld id="{95859DDC-9015-4B39-98F8-9F9A698DFEA6}" type="slidenum">
              <a:rPr lang="en-US" smtClean="0"/>
              <a:pPr>
                <a:defRPr/>
              </a:pPr>
              <a:t>12</a:t>
            </a:fld>
            <a:endParaRPr lang="en-US"/>
          </a:p>
        </p:txBody>
      </p:sp>
    </p:spTree>
    <p:extLst>
      <p:ext uri="{BB962C8B-B14F-4D97-AF65-F5344CB8AC3E}">
        <p14:creationId xmlns:p14="http://schemas.microsoft.com/office/powerpoint/2010/main" val="2461724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pPr>
              <a:defRPr/>
            </a:pPr>
            <a:fld id="{95859DDC-9015-4B39-98F8-9F9A698DFEA6}" type="slidenum">
              <a:rPr lang="en-US" smtClean="0"/>
              <a:pPr>
                <a:defRPr/>
              </a:pPr>
              <a:t>33</a:t>
            </a:fld>
            <a:endParaRPr lang="en-US"/>
          </a:p>
        </p:txBody>
      </p:sp>
    </p:spTree>
    <p:extLst>
      <p:ext uri="{BB962C8B-B14F-4D97-AF65-F5344CB8AC3E}">
        <p14:creationId xmlns:p14="http://schemas.microsoft.com/office/powerpoint/2010/main" val="1151723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30426"/>
            <a:ext cx="11582400" cy="1470025"/>
          </a:xfrm>
        </p:spPr>
        <p:txBody>
          <a:bodyPr/>
          <a:lstStyle>
            <a:lvl1pPr>
              <a:defRPr>
                <a:solidFill>
                  <a:srgbClr val="FF0000"/>
                </a:solidFill>
              </a:defRPr>
            </a:lvl1pPr>
          </a:lstStyle>
          <a:p>
            <a:r>
              <a:rPr lang="en-US"/>
              <a:t>Click to edit Master title style</a:t>
            </a:r>
            <a:endParaRPr lang="vi-VN"/>
          </a:p>
        </p:txBody>
      </p:sp>
      <p:sp>
        <p:nvSpPr>
          <p:cNvPr id="3" name="Subtitle 2"/>
          <p:cNvSpPr>
            <a:spLocks noGrp="1"/>
          </p:cNvSpPr>
          <p:nvPr>
            <p:ph type="subTitle" idx="1"/>
          </p:nvPr>
        </p:nvSpPr>
        <p:spPr>
          <a:xfrm>
            <a:off x="1828800" y="3886200"/>
            <a:ext cx="8534400" cy="1752600"/>
          </a:xfrm>
        </p:spPr>
        <p:txBody>
          <a:bodyPr/>
          <a:lstStyle>
            <a:lvl1pPr marL="514350" indent="-514350" algn="l">
              <a:buFont typeface="+mj-lt"/>
              <a:buAutoNum type="arabicPeriod"/>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E06228A5-DE51-45EB-A51E-AC7C60465EA1}" type="datetime1">
              <a:rPr lang="en-US" smtClean="0"/>
              <a:t>1/21/2022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405615748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vi-V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32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710B3D5E-27DF-4C36-B508-84F53F5E9CA0}" type="datetime1">
              <a:rPr lang="en-US" smtClean="0"/>
              <a:t>1/21/2022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70127187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1066801"/>
            <a:ext cx="5994400"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1/21/2022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3">
            <a:extLst>
              <a:ext uri="{FF2B5EF4-FFF2-40B4-BE49-F238E27FC236}">
                <a16:creationId xmlns:a16="http://schemas.microsoft.com/office/drawing/2014/main" id="{B49A9FAE-4758-4C46-8541-F381798C5CD5}"/>
              </a:ext>
            </a:extLst>
          </p:cNvPr>
          <p:cNvSpPr>
            <a:spLocks noGrp="1"/>
          </p:cNvSpPr>
          <p:nvPr>
            <p:ph sz="half" idx="12"/>
          </p:nvPr>
        </p:nvSpPr>
        <p:spPr>
          <a:xfrm>
            <a:off x="6197600" y="76202"/>
            <a:ext cx="5994400" cy="838199"/>
          </a:xfrm>
          <a:solidFill>
            <a:srgbClr val="00B0F0"/>
          </a:solidFill>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vi-VN"/>
          </a:p>
        </p:txBody>
      </p:sp>
    </p:spTree>
    <p:extLst>
      <p:ext uri="{BB962C8B-B14F-4D97-AF65-F5344CB8AC3E}">
        <p14:creationId xmlns:p14="http://schemas.microsoft.com/office/powerpoint/2010/main" val="177406136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1066801"/>
            <a:ext cx="3022600"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1/21/2022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3">
            <a:extLst>
              <a:ext uri="{FF2B5EF4-FFF2-40B4-BE49-F238E27FC236}">
                <a16:creationId xmlns:a16="http://schemas.microsoft.com/office/drawing/2014/main" id="{B49A9FAE-4758-4C46-8541-F381798C5CD5}"/>
              </a:ext>
            </a:extLst>
          </p:cNvPr>
          <p:cNvSpPr>
            <a:spLocks noGrp="1"/>
          </p:cNvSpPr>
          <p:nvPr>
            <p:ph sz="half" idx="12"/>
          </p:nvPr>
        </p:nvSpPr>
        <p:spPr>
          <a:xfrm>
            <a:off x="6197600" y="76202"/>
            <a:ext cx="5994400" cy="838199"/>
          </a:xfrm>
          <a:solidFill>
            <a:srgbClr val="00B0F0"/>
          </a:solidFill>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vi-VN"/>
          </a:p>
        </p:txBody>
      </p:sp>
      <p:sp>
        <p:nvSpPr>
          <p:cNvPr id="7" name="Content Placeholder 3">
            <a:extLst>
              <a:ext uri="{FF2B5EF4-FFF2-40B4-BE49-F238E27FC236}">
                <a16:creationId xmlns:a16="http://schemas.microsoft.com/office/drawing/2014/main" id="{41B544BE-4259-4202-9EEF-29A5F771B6E3}"/>
              </a:ext>
            </a:extLst>
          </p:cNvPr>
          <p:cNvSpPr>
            <a:spLocks noGrp="1"/>
          </p:cNvSpPr>
          <p:nvPr>
            <p:ph sz="half" idx="13"/>
          </p:nvPr>
        </p:nvSpPr>
        <p:spPr>
          <a:xfrm>
            <a:off x="9239864" y="1066800"/>
            <a:ext cx="2952136"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02334505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685800"/>
            <a:ext cx="5994400" cy="5440364"/>
          </a:xfrm>
          <a:solidFill>
            <a:schemeClr val="bg1"/>
          </a:solidFill>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1/21/2022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42514639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0"/>
            <a:ext cx="5994400" cy="6172200"/>
          </a:xfrm>
          <a:solidFill>
            <a:schemeClr val="bg1"/>
          </a:solidFill>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1/21/2022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140077480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538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97600" y="1600201"/>
            <a:ext cx="538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1/21/2022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562599125"/>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5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538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9760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1/21/2022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19417047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8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538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9760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1/21/2022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862741479"/>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4" name="Content Placeholder 3"/>
          <p:cNvSpPr>
            <a:spLocks noGrp="1"/>
          </p:cNvSpPr>
          <p:nvPr>
            <p:ph sz="half" idx="2"/>
          </p:nvPr>
        </p:nvSpPr>
        <p:spPr>
          <a:xfrm>
            <a:off x="619760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1/21/2022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638193349"/>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6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9760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1/21/2022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9989440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1765536986"/>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1/21/2022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
        <p:nvSpPr>
          <p:cNvPr id="7" name="Content Placeholder 2">
            <a:extLst>
              <a:ext uri="{FF2B5EF4-FFF2-40B4-BE49-F238E27FC236}">
                <a16:creationId xmlns:a16="http://schemas.microsoft.com/office/drawing/2014/main" id="{9D883E1B-DCB8-4AE3-8602-77DB6847C833}"/>
              </a:ext>
            </a:extLst>
          </p:cNvPr>
          <p:cNvSpPr>
            <a:spLocks noGrp="1"/>
          </p:cNvSpPr>
          <p:nvPr>
            <p:ph sz="half" idx="1"/>
          </p:nvPr>
        </p:nvSpPr>
        <p:spPr>
          <a:xfrm>
            <a:off x="609600" y="1700266"/>
            <a:ext cx="53848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3">
            <a:extLst>
              <a:ext uri="{FF2B5EF4-FFF2-40B4-BE49-F238E27FC236}">
                <a16:creationId xmlns:a16="http://schemas.microsoft.com/office/drawing/2014/main" id="{75BCF21E-A865-464F-8655-72D304F74085}"/>
              </a:ext>
            </a:extLst>
          </p:cNvPr>
          <p:cNvSpPr>
            <a:spLocks noGrp="1"/>
          </p:cNvSpPr>
          <p:nvPr>
            <p:ph sz="half" idx="2"/>
          </p:nvPr>
        </p:nvSpPr>
        <p:spPr>
          <a:xfrm>
            <a:off x="6197600" y="1700266"/>
            <a:ext cx="53848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2288862341"/>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1/21/2022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0" y="5887064"/>
            <a:ext cx="121920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
        <p:nvSpPr>
          <p:cNvPr id="7" name="Content Placeholder 2">
            <a:extLst>
              <a:ext uri="{FF2B5EF4-FFF2-40B4-BE49-F238E27FC236}">
                <a16:creationId xmlns:a16="http://schemas.microsoft.com/office/drawing/2014/main" id="{9D883E1B-DCB8-4AE3-8602-77DB6847C833}"/>
              </a:ext>
            </a:extLst>
          </p:cNvPr>
          <p:cNvSpPr>
            <a:spLocks noGrp="1"/>
          </p:cNvSpPr>
          <p:nvPr>
            <p:ph sz="half" idx="1"/>
          </p:nvPr>
        </p:nvSpPr>
        <p:spPr>
          <a:xfrm>
            <a:off x="0" y="1700266"/>
            <a:ext cx="59944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3">
            <a:extLst>
              <a:ext uri="{FF2B5EF4-FFF2-40B4-BE49-F238E27FC236}">
                <a16:creationId xmlns:a16="http://schemas.microsoft.com/office/drawing/2014/main" id="{75BCF21E-A865-464F-8655-72D304F74085}"/>
              </a:ext>
            </a:extLst>
          </p:cNvPr>
          <p:cNvSpPr>
            <a:spLocks noGrp="1"/>
          </p:cNvSpPr>
          <p:nvPr>
            <p:ph sz="half" idx="2"/>
          </p:nvPr>
        </p:nvSpPr>
        <p:spPr>
          <a:xfrm>
            <a:off x="6197600" y="1700266"/>
            <a:ext cx="59944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160661023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0" y="1600201"/>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1/21/2022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
        <p:nvSpPr>
          <p:cNvPr id="7" name="Content Placeholder 2">
            <a:extLst>
              <a:ext uri="{FF2B5EF4-FFF2-40B4-BE49-F238E27FC236}">
                <a16:creationId xmlns:a16="http://schemas.microsoft.com/office/drawing/2014/main" id="{D4EA549A-C581-4C37-B257-ACE55CAD4DF6}"/>
              </a:ext>
            </a:extLst>
          </p:cNvPr>
          <p:cNvSpPr>
            <a:spLocks noGrp="1"/>
          </p:cNvSpPr>
          <p:nvPr>
            <p:ph sz="half" idx="12"/>
          </p:nvPr>
        </p:nvSpPr>
        <p:spPr>
          <a:xfrm>
            <a:off x="0" y="3886200"/>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2">
            <a:extLst>
              <a:ext uri="{FF2B5EF4-FFF2-40B4-BE49-F238E27FC236}">
                <a16:creationId xmlns:a16="http://schemas.microsoft.com/office/drawing/2014/main" id="{00016720-4FC2-4205-9886-7838EB044331}"/>
              </a:ext>
            </a:extLst>
          </p:cNvPr>
          <p:cNvSpPr>
            <a:spLocks noGrp="1"/>
          </p:cNvSpPr>
          <p:nvPr>
            <p:ph sz="half" idx="13"/>
          </p:nvPr>
        </p:nvSpPr>
        <p:spPr>
          <a:xfrm>
            <a:off x="6197600" y="1608826"/>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10" name="Content Placeholder 2">
            <a:extLst>
              <a:ext uri="{FF2B5EF4-FFF2-40B4-BE49-F238E27FC236}">
                <a16:creationId xmlns:a16="http://schemas.microsoft.com/office/drawing/2014/main" id="{CE828636-495F-44E0-8340-BCE2B3F47166}"/>
              </a:ext>
            </a:extLst>
          </p:cNvPr>
          <p:cNvSpPr>
            <a:spLocks noGrp="1"/>
          </p:cNvSpPr>
          <p:nvPr>
            <p:ph sz="half" idx="14"/>
          </p:nvPr>
        </p:nvSpPr>
        <p:spPr>
          <a:xfrm>
            <a:off x="6197600" y="3894825"/>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50167656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0" y="1600202"/>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1/21/2022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0" y="5887064"/>
            <a:ext cx="121920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
        <p:nvSpPr>
          <p:cNvPr id="7" name="Content Placeholder 2">
            <a:extLst>
              <a:ext uri="{FF2B5EF4-FFF2-40B4-BE49-F238E27FC236}">
                <a16:creationId xmlns:a16="http://schemas.microsoft.com/office/drawing/2014/main" id="{9FCB7F62-31CE-479A-B75D-E680BBC27871}"/>
              </a:ext>
            </a:extLst>
          </p:cNvPr>
          <p:cNvSpPr>
            <a:spLocks noGrp="1"/>
          </p:cNvSpPr>
          <p:nvPr>
            <p:ph idx="17"/>
          </p:nvPr>
        </p:nvSpPr>
        <p:spPr>
          <a:xfrm>
            <a:off x="8229600" y="1600200"/>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2">
            <a:extLst>
              <a:ext uri="{FF2B5EF4-FFF2-40B4-BE49-F238E27FC236}">
                <a16:creationId xmlns:a16="http://schemas.microsoft.com/office/drawing/2014/main" id="{90AFCEF9-0FFB-4670-A771-DA310A1C55BF}"/>
              </a:ext>
            </a:extLst>
          </p:cNvPr>
          <p:cNvSpPr>
            <a:spLocks noGrp="1"/>
          </p:cNvSpPr>
          <p:nvPr>
            <p:ph idx="18"/>
          </p:nvPr>
        </p:nvSpPr>
        <p:spPr>
          <a:xfrm>
            <a:off x="4114800" y="1600200"/>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3865494"/>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0" y="1600201"/>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1/21/2022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
        <p:nvSpPr>
          <p:cNvPr id="7" name="Content Placeholder 2">
            <a:extLst>
              <a:ext uri="{FF2B5EF4-FFF2-40B4-BE49-F238E27FC236}">
                <a16:creationId xmlns:a16="http://schemas.microsoft.com/office/drawing/2014/main" id="{1E586163-080C-4D92-9FF5-83B9A124C31B}"/>
              </a:ext>
            </a:extLst>
          </p:cNvPr>
          <p:cNvSpPr>
            <a:spLocks noGrp="1"/>
          </p:cNvSpPr>
          <p:nvPr>
            <p:ph sz="half" idx="12"/>
          </p:nvPr>
        </p:nvSpPr>
        <p:spPr>
          <a:xfrm>
            <a:off x="30988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8" name="Content Placeholder 2">
            <a:extLst>
              <a:ext uri="{FF2B5EF4-FFF2-40B4-BE49-F238E27FC236}">
                <a16:creationId xmlns:a16="http://schemas.microsoft.com/office/drawing/2014/main" id="{60879BDB-29CC-404E-9DCA-E89C7B9070DD}"/>
              </a:ext>
            </a:extLst>
          </p:cNvPr>
          <p:cNvSpPr>
            <a:spLocks noGrp="1"/>
          </p:cNvSpPr>
          <p:nvPr>
            <p:ph sz="half" idx="13"/>
          </p:nvPr>
        </p:nvSpPr>
        <p:spPr>
          <a:xfrm>
            <a:off x="62103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2">
            <a:extLst>
              <a:ext uri="{FF2B5EF4-FFF2-40B4-BE49-F238E27FC236}">
                <a16:creationId xmlns:a16="http://schemas.microsoft.com/office/drawing/2014/main" id="{2494B703-5983-4A4F-B197-D2C64EAA9F6A}"/>
              </a:ext>
            </a:extLst>
          </p:cNvPr>
          <p:cNvSpPr>
            <a:spLocks noGrp="1"/>
          </p:cNvSpPr>
          <p:nvPr>
            <p:ph sz="half" idx="14"/>
          </p:nvPr>
        </p:nvSpPr>
        <p:spPr>
          <a:xfrm>
            <a:off x="93472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2306970055"/>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0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80772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4" name="Content Placeholder 3"/>
          <p:cNvSpPr>
            <a:spLocks noGrp="1"/>
          </p:cNvSpPr>
          <p:nvPr>
            <p:ph sz="half" idx="2"/>
          </p:nvPr>
        </p:nvSpPr>
        <p:spPr>
          <a:xfrm>
            <a:off x="8763000" y="1600201"/>
            <a:ext cx="28194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1/21/2022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
        <p:nvSpPr>
          <p:cNvPr id="21" name="Content Placeholder 2">
            <a:extLst>
              <a:ext uri="{FF2B5EF4-FFF2-40B4-BE49-F238E27FC236}">
                <a16:creationId xmlns:a16="http://schemas.microsoft.com/office/drawing/2014/main" id="{E4A1A4A6-69C0-4EC3-B5CC-CC08837714D4}"/>
              </a:ext>
            </a:extLst>
          </p:cNvPr>
          <p:cNvSpPr>
            <a:spLocks noGrp="1"/>
          </p:cNvSpPr>
          <p:nvPr>
            <p:ph sz="half" idx="12"/>
          </p:nvPr>
        </p:nvSpPr>
        <p:spPr>
          <a:xfrm>
            <a:off x="609600" y="2680855"/>
            <a:ext cx="80772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2" name="Content Placeholder 3">
            <a:extLst>
              <a:ext uri="{FF2B5EF4-FFF2-40B4-BE49-F238E27FC236}">
                <a16:creationId xmlns:a16="http://schemas.microsoft.com/office/drawing/2014/main" id="{3E39D719-3B3B-4F96-BE3F-4E767D23D3DC}"/>
              </a:ext>
            </a:extLst>
          </p:cNvPr>
          <p:cNvSpPr>
            <a:spLocks noGrp="1"/>
          </p:cNvSpPr>
          <p:nvPr>
            <p:ph sz="half" idx="13"/>
          </p:nvPr>
        </p:nvSpPr>
        <p:spPr>
          <a:xfrm>
            <a:off x="8763000" y="2680855"/>
            <a:ext cx="28194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
        <p:nvSpPr>
          <p:cNvPr id="23" name="Content Placeholder 2">
            <a:extLst>
              <a:ext uri="{FF2B5EF4-FFF2-40B4-BE49-F238E27FC236}">
                <a16:creationId xmlns:a16="http://schemas.microsoft.com/office/drawing/2014/main" id="{D7791AFD-E53B-48D7-8A3C-24F9B9314932}"/>
              </a:ext>
            </a:extLst>
          </p:cNvPr>
          <p:cNvSpPr>
            <a:spLocks noGrp="1"/>
          </p:cNvSpPr>
          <p:nvPr>
            <p:ph sz="half" idx="14"/>
          </p:nvPr>
        </p:nvSpPr>
        <p:spPr>
          <a:xfrm>
            <a:off x="609600" y="3733801"/>
            <a:ext cx="80772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4" name="Content Placeholder 3">
            <a:extLst>
              <a:ext uri="{FF2B5EF4-FFF2-40B4-BE49-F238E27FC236}">
                <a16:creationId xmlns:a16="http://schemas.microsoft.com/office/drawing/2014/main" id="{7784060D-E07A-4765-948A-FC9071F8DDC5}"/>
              </a:ext>
            </a:extLst>
          </p:cNvPr>
          <p:cNvSpPr>
            <a:spLocks noGrp="1"/>
          </p:cNvSpPr>
          <p:nvPr>
            <p:ph sz="half" idx="15"/>
          </p:nvPr>
        </p:nvSpPr>
        <p:spPr>
          <a:xfrm>
            <a:off x="8763000" y="3733801"/>
            <a:ext cx="28194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
        <p:nvSpPr>
          <p:cNvPr id="25" name="Content Placeholder 2">
            <a:extLst>
              <a:ext uri="{FF2B5EF4-FFF2-40B4-BE49-F238E27FC236}">
                <a16:creationId xmlns:a16="http://schemas.microsoft.com/office/drawing/2014/main" id="{A67EFF06-2483-4600-B6B9-3D1CE50220DD}"/>
              </a:ext>
            </a:extLst>
          </p:cNvPr>
          <p:cNvSpPr>
            <a:spLocks noGrp="1"/>
          </p:cNvSpPr>
          <p:nvPr>
            <p:ph sz="half" idx="16"/>
          </p:nvPr>
        </p:nvSpPr>
        <p:spPr>
          <a:xfrm>
            <a:off x="609600" y="4814455"/>
            <a:ext cx="80772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6" name="Content Placeholder 3">
            <a:extLst>
              <a:ext uri="{FF2B5EF4-FFF2-40B4-BE49-F238E27FC236}">
                <a16:creationId xmlns:a16="http://schemas.microsoft.com/office/drawing/2014/main" id="{C22FA758-800C-4200-9C64-1F16B8C51CA7}"/>
              </a:ext>
            </a:extLst>
          </p:cNvPr>
          <p:cNvSpPr>
            <a:spLocks noGrp="1"/>
          </p:cNvSpPr>
          <p:nvPr>
            <p:ph sz="half" idx="17"/>
          </p:nvPr>
        </p:nvSpPr>
        <p:spPr>
          <a:xfrm>
            <a:off x="8763000" y="4814455"/>
            <a:ext cx="28194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Tree>
    <p:extLst>
      <p:ext uri="{BB962C8B-B14F-4D97-AF65-F5344CB8AC3E}">
        <p14:creationId xmlns:p14="http://schemas.microsoft.com/office/powerpoint/2010/main" val="1809676352"/>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B0E5A6EA-EB31-4A91-90CD-BB8F6438FCF1}" type="datetime1">
              <a:rPr lang="en-US" smtClean="0"/>
              <a:t>1/21/2022</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132287914"/>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998632"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B0E5A6EA-EB31-4A91-90CD-BB8F6438FCF1}" type="datetime1">
              <a:rPr lang="en-US" smtClean="0"/>
              <a:t>1/21/2022</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621836187"/>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10972800"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Content Placeholder 5"/>
          <p:cNvSpPr>
            <a:spLocks noGrp="1"/>
          </p:cNvSpPr>
          <p:nvPr>
            <p:ph sz="quarter" idx="4"/>
          </p:nvPr>
        </p:nvSpPr>
        <p:spPr>
          <a:xfrm>
            <a:off x="6193368" y="2174875"/>
            <a:ext cx="5389033"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B0E5A6EA-EB31-4A91-90CD-BB8F6438FCF1}" type="datetime1">
              <a:rPr lang="en-US" smtClean="0"/>
              <a:t>1/21/2022</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792634591"/>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10972800"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lvl1pPr>
            <a:lvl2pPr>
              <a:defRPr sz="2800"/>
            </a:lvl2pPr>
            <a:lvl3pPr>
              <a:defRPr sz="2800"/>
            </a:lvl3pPr>
            <a:lvl4pPr>
              <a:defRPr sz="2800"/>
            </a:lvl4pPr>
            <a:lvl5pPr>
              <a:defRPr sz="2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Content Placeholder 5"/>
          <p:cNvSpPr>
            <a:spLocks noGrp="1"/>
          </p:cNvSpPr>
          <p:nvPr>
            <p:ph sz="quarter" idx="4"/>
          </p:nvPr>
        </p:nvSpPr>
        <p:spPr>
          <a:xfrm>
            <a:off x="6193368" y="2174875"/>
            <a:ext cx="5998632" cy="3951288"/>
          </a:xfrm>
        </p:spPr>
        <p:txBody>
          <a:bodyPr/>
          <a:lstStyle>
            <a:lvl1pPr>
              <a:defRPr sz="2800"/>
            </a:lvl1pPr>
            <a:lvl2pPr>
              <a:defRPr sz="2800"/>
            </a:lvl2pPr>
            <a:lvl3pPr>
              <a:defRPr sz="2800"/>
            </a:lvl3pPr>
            <a:lvl4pPr>
              <a:defRPr sz="2800"/>
            </a:lvl4pPr>
            <a:lvl5pPr>
              <a:defRPr sz="2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B0E5A6EA-EB31-4A91-90CD-BB8F6438FCF1}" type="datetime1">
              <a:rPr lang="en-US" smtClean="0"/>
              <a:t>1/21/2022</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8930500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4286862"/>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1/21/2022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1605361444"/>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2114" y="1535113"/>
            <a:ext cx="12194114"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14" y="2174875"/>
            <a:ext cx="5998632" cy="3951288"/>
          </a:xfr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Content Placeholder 5"/>
          <p:cNvSpPr>
            <a:spLocks noGrp="1"/>
          </p:cNvSpPr>
          <p:nvPr>
            <p:ph sz="quarter" idx="4"/>
          </p:nvPr>
        </p:nvSpPr>
        <p:spPr>
          <a:xfrm>
            <a:off x="6193368" y="2174875"/>
            <a:ext cx="5998632" cy="3951288"/>
          </a:xfr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B0E5A6EA-EB31-4A91-90CD-BB8F6438FCF1}" type="datetime1">
              <a:rPr lang="en-US" smtClean="0"/>
              <a:t>1/21/2022</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145515960"/>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C4F9C9E2-06BB-41C5-A984-A694C29A16A3}" type="datetime1">
              <a:rPr lang="en-US" smtClean="0"/>
              <a:t>1/21/2022</a:t>
            </a:fld>
            <a:endParaRPr lang="en-US"/>
          </a:p>
        </p:txBody>
      </p:sp>
      <p:sp>
        <p:nvSpPr>
          <p:cNvPr id="4"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4112719614"/>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73CC2845-9148-4B5B-9562-D246E4219F47}" type="datetime1">
              <a:rPr lang="en-US" smtClean="0"/>
              <a:t>1/21/2022</a:t>
            </a:fld>
            <a:endParaRPr lang="en-US"/>
          </a:p>
        </p:txBody>
      </p:sp>
      <p:sp>
        <p:nvSpPr>
          <p:cNvPr id="3"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156685482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800" b="1"/>
            </a:lvl1pPr>
          </a:lstStyle>
          <a:p>
            <a:r>
              <a:rPr lang="en-US"/>
              <a:t>Click to edit Master title style</a:t>
            </a:r>
            <a:endParaRPr lang="vi-VN"/>
          </a:p>
        </p:txBody>
      </p:sp>
      <p:sp>
        <p:nvSpPr>
          <p:cNvPr id="3" name="Content Placeholder 2"/>
          <p:cNvSpPr>
            <a:spLocks noGrp="1"/>
          </p:cNvSpPr>
          <p:nvPr>
            <p:ph idx="1"/>
          </p:nvPr>
        </p:nvSpPr>
        <p:spPr>
          <a:xfrm>
            <a:off x="4766733" y="273051"/>
            <a:ext cx="6815667" cy="5853113"/>
          </a:xfrm>
        </p:spPr>
        <p:txBody>
          <a:bodyPr/>
          <a:lstStyle>
            <a:lvl1pPr>
              <a:defRPr sz="2800"/>
            </a:lvl1pPr>
            <a:lvl2pPr>
              <a:defRPr sz="2800"/>
            </a:lvl2pPr>
            <a:lvl3pPr>
              <a:defRPr sz="2800"/>
            </a:lvl3pPr>
            <a:lvl4pPr>
              <a:defRPr sz="2800"/>
            </a:lvl4pPr>
            <a:lvl5pPr>
              <a:defRPr sz="2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2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8A4F83F0-61E2-46D0-B6E3-3CB47DF90001}" type="datetime1">
              <a:rPr lang="en-US" smtClean="0"/>
              <a:t>1/21/2022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270007215"/>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vi-V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vi-VN"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F5FA6EDE-9D0A-48DF-8DB7-E6E7C6725AE9}" type="datetime1">
              <a:rPr lang="en-US" smtClean="0"/>
              <a:t>1/21/2022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76903305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0735CB54-6AB1-4B04-9998-2469A6BA0B58}" type="datetime1">
              <a:rPr lang="en-US" smtClean="0"/>
              <a:t>1/21/2022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99188231"/>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ED9D2B26-C4DE-45F6-A82F-4DCF9E9E95FB}" type="datetime1">
              <a:rPr lang="en-US" smtClean="0"/>
              <a:t>1/21/2022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85348029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E249C8-BF7A-4990-B3B9-274312BE8A3E}"/>
              </a:ext>
            </a:extLst>
          </p:cNvPr>
          <p:cNvSpPr>
            <a:spLocks noGrp="1"/>
          </p:cNvSpPr>
          <p:nvPr>
            <p:ph idx="1"/>
          </p:nvPr>
        </p:nvSpPr>
        <p:spPr>
          <a:xfrm>
            <a:off x="609600" y="228601"/>
            <a:ext cx="10972800" cy="5897563"/>
          </a:xfrm>
        </p:spPr>
        <p:txBody>
          <a:bodyPr/>
          <a:lstStyle>
            <a:lvl1pPr>
              <a:defRPr sz="2800"/>
            </a:lvl1pPr>
            <a:lvl2pPr>
              <a:defRPr sz="28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112211684"/>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130426"/>
            <a:ext cx="11811000" cy="3508374"/>
          </a:xfrm>
        </p:spPr>
        <p:txBody>
          <a:bodyPr/>
          <a:lstStyle/>
          <a:p>
            <a:r>
              <a:rPr lang="en-US"/>
              <a:t>Click to edit Master title style</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E06228A5-DE51-45EB-A51E-AC7C60465EA1}" type="datetime1">
              <a:rPr lang="en-US" smtClean="0"/>
              <a:t>1/21/2022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78620019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380999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1/21/2022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410200"/>
            <a:ext cx="10972800" cy="734960"/>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350731823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p:txBody>
          <a:bodyPr/>
          <a:lstStyle>
            <a:lvl1pPr marL="514350" indent="-514350">
              <a:buFont typeface="+mj-lt"/>
              <a:buAutoNum type="arabicPeriod"/>
              <a:defRPr sz="2800">
                <a:solidFill>
                  <a:schemeClr val="tx1"/>
                </a:solidFill>
                <a:latin typeface="Courier New" panose="02070309020205020404" pitchFamily="49" charset="0"/>
                <a:cs typeface="Courier New" panose="02070309020205020404" pitchFamily="49" charset="0"/>
              </a:defRPr>
            </a:lvl1pPr>
            <a:lvl2pPr>
              <a:defRPr sz="2800"/>
            </a:lvl2pPr>
            <a:lvl3pPr>
              <a:defRPr sz="2800"/>
            </a:lvl3pPr>
            <a:lvl4pPr>
              <a:defRPr sz="2400"/>
            </a:lvl4pPr>
            <a:lvl5pPr>
              <a:defRPr sz="2400"/>
            </a:lvl5pPr>
          </a:lstStyle>
          <a:p>
            <a:pPr lvl="0"/>
            <a:r>
              <a:rPr lang="en-US"/>
              <a:t>Click to edit Master text styles</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FF7459F9-7608-4E7E-AF0C-31D775524873}" type="datetime1">
              <a:rPr lang="en-US" smtClean="0"/>
              <a:t>1/21/2022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180783120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4286862"/>
          </a:xfrm>
        </p:spPr>
        <p:txBody>
          <a:bodyPr/>
          <a:lstStyle>
            <a:lvl1pPr marL="514350" indent="-514350">
              <a:buFont typeface="+mj-lt"/>
              <a:buAutoNum type="arabicPeriod"/>
              <a:defRPr sz="2800">
                <a:latin typeface="Courier New" panose="02070309020205020404" pitchFamily="49" charset="0"/>
                <a:cs typeface="Courier New" panose="02070309020205020404" pitchFamily="49" charset="0"/>
              </a:defRPr>
            </a:lvl1pPr>
            <a:lvl2pPr marL="971550" indent="-514350">
              <a:buFont typeface="+mj-lt"/>
              <a:buAutoNum type="arabicPeriod"/>
              <a:defRPr sz="2800">
                <a:latin typeface="Courier New" panose="02070309020205020404" pitchFamily="49" charset="0"/>
                <a:cs typeface="Courier New" panose="02070309020205020404" pitchFamily="49" charset="0"/>
              </a:defRPr>
            </a:lvl2pPr>
            <a:lvl3pPr marL="1371600" indent="-457200">
              <a:buFont typeface="+mj-lt"/>
              <a:buAutoNum type="arabicPeriod"/>
              <a:defRPr sz="2400">
                <a:latin typeface="Courier New" panose="02070309020205020404" pitchFamily="49" charset="0"/>
                <a:cs typeface="Courier New" panose="02070309020205020404" pitchFamily="49" charset="0"/>
              </a:defRPr>
            </a:lvl3pPr>
            <a:lvl4pPr marL="1828800" indent="-457200">
              <a:buFont typeface="+mj-lt"/>
              <a:buAutoNum type="arabicPeriod"/>
              <a:defRPr sz="2000">
                <a:latin typeface="Courier New" panose="02070309020205020404" pitchFamily="49" charset="0"/>
                <a:cs typeface="Courier New" panose="02070309020205020404" pitchFamily="49" charset="0"/>
              </a:defRPr>
            </a:lvl4pPr>
          </a:lstStyle>
          <a:p>
            <a:pPr lvl="0"/>
            <a:r>
              <a:rPr lang="en-US"/>
              <a:t>Click to edit Master text styles</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1/21/2022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43313611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a:xfrm>
            <a:off x="609600" y="1600201"/>
            <a:ext cx="10972800" cy="838199"/>
          </a:xfrm>
        </p:spPr>
        <p:txBody>
          <a:bodyPr/>
          <a:lstStyle>
            <a:lvl1pPr>
              <a:defRPr sz="2800"/>
            </a:lvl1pPr>
            <a:lvl2pPr>
              <a:defRPr sz="2800"/>
            </a:lvl2pPr>
            <a:lvl3pPr>
              <a:defRPr sz="2800"/>
            </a:lvl3pPr>
            <a:lvl4pPr>
              <a:defRPr sz="2400"/>
            </a:lvl4pPr>
            <a:lvl5pPr>
              <a:defRPr sz="2400"/>
            </a:lvl5pPr>
          </a:lstStyle>
          <a:p>
            <a:pPr lvl="0"/>
            <a:r>
              <a:rPr lang="en-US"/>
              <a:t>Click to edit Master text styles</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FF7459F9-7608-4E7E-AF0C-31D775524873}" type="datetime1">
              <a:rPr lang="en-US" smtClean="0"/>
              <a:t>1/21/2022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152673873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a:xfrm>
            <a:off x="609600" y="1600201"/>
            <a:ext cx="8610600" cy="4525963"/>
          </a:xfrm>
        </p:spPr>
        <p:txBody>
          <a:bodyPr/>
          <a:lstStyle>
            <a:lvl1pPr algn="just">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FF7459F9-7608-4E7E-AF0C-31D775524873}" type="datetime1">
              <a:rPr lang="en-US" smtClean="0"/>
              <a:t>1/21/2022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
        <p:nvSpPr>
          <p:cNvPr id="6" name="Content Placeholder 2">
            <a:extLst>
              <a:ext uri="{FF2B5EF4-FFF2-40B4-BE49-F238E27FC236}">
                <a16:creationId xmlns:a16="http://schemas.microsoft.com/office/drawing/2014/main" id="{72215DFE-C786-4C03-A1F8-74645480087D}"/>
              </a:ext>
            </a:extLst>
          </p:cNvPr>
          <p:cNvSpPr>
            <a:spLocks noGrp="1"/>
          </p:cNvSpPr>
          <p:nvPr>
            <p:ph idx="12"/>
          </p:nvPr>
        </p:nvSpPr>
        <p:spPr>
          <a:xfrm>
            <a:off x="9220200" y="1600200"/>
            <a:ext cx="2362200" cy="4525963"/>
          </a:xfrm>
        </p:spPr>
        <p:txBody>
          <a:bodyPr/>
          <a:lstStyle>
            <a:lvl1pPr>
              <a:defRPr sz="2800"/>
            </a:lvl1pPr>
            <a:lvl2pPr>
              <a:defRPr sz="2400"/>
            </a:lvl2pPr>
          </a:lstStyle>
          <a:p>
            <a:pPr lvl="0"/>
            <a:r>
              <a:rPr lang="en-US"/>
              <a:t>Click to edit Master text styles</a:t>
            </a:r>
          </a:p>
        </p:txBody>
      </p:sp>
    </p:spTree>
    <p:extLst>
      <p:ext uri="{BB962C8B-B14F-4D97-AF65-F5344CB8AC3E}">
        <p14:creationId xmlns:p14="http://schemas.microsoft.com/office/powerpoint/2010/main" val="232254708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3352799"/>
          </a:xfrm>
        </p:spPr>
        <p:txBody>
          <a:bodyPr/>
          <a:lstStyle>
            <a:lvl1pPr>
              <a:defRPr sz="2800"/>
            </a:lvl1pPr>
            <a:lvl2pPr>
              <a:defRPr sz="2800"/>
            </a:lvl2pPr>
            <a:lvl3pPr>
              <a:defRPr sz="2800"/>
            </a:lvl3pPr>
            <a:lvl4pPr>
              <a:defRPr sz="2000"/>
            </a:lvl4pPr>
          </a:lstStyle>
          <a:p>
            <a:pPr lvl="0"/>
            <a:r>
              <a:rPr lang="en-US"/>
              <a:t>Click to edit Master text styles</a:t>
            </a:r>
          </a:p>
          <a:p>
            <a:pPr lvl="1"/>
            <a:r>
              <a:rPr lang="en-US"/>
              <a:t>Second level</a:t>
            </a:r>
          </a:p>
          <a:p>
            <a:pPr lvl="2"/>
            <a:r>
              <a:rPr lang="en-US"/>
              <a:t>Third level</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1/21/2022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134896"/>
            <a:ext cx="10972800" cy="990600"/>
          </a:xfrm>
        </p:spPr>
        <p:txBody>
          <a:bodyPr/>
          <a:lstStyle>
            <a:lvl1pPr>
              <a:defRPr sz="2800"/>
            </a:lvl1pPr>
            <a:lvl2pPr>
              <a:defRPr sz="2800"/>
            </a:lvl2pPr>
            <a:lvl3pPr>
              <a:defRPr sz="2000"/>
            </a:lvl3pPr>
            <a:lvl4pPr>
              <a:defRPr sz="1800"/>
            </a:lvl4pPr>
          </a:lstStyle>
          <a:p>
            <a:pPr lvl="0"/>
            <a:r>
              <a:rPr lang="en-US"/>
              <a:t>Click toa edit Master text styles</a:t>
            </a:r>
          </a:p>
        </p:txBody>
      </p:sp>
    </p:spTree>
    <p:extLst>
      <p:ext uri="{BB962C8B-B14F-4D97-AF65-F5344CB8AC3E}">
        <p14:creationId xmlns:p14="http://schemas.microsoft.com/office/powerpoint/2010/main" val="149570494"/>
      </p:ext>
    </p:extLst>
  </p:cSld>
  <p:clrMapOvr>
    <a:masterClrMapping/>
  </p:clrMapOv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40">
            <a:lum/>
          </a:blip>
          <a:srcRect/>
          <a:stretch>
            <a:fillRect l="-1000" r="-1000"/>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6" name="Rectangle 5"/>
          <p:cNvSpPr/>
          <p:nvPr userDrawn="1"/>
        </p:nvSpPr>
        <p:spPr>
          <a:xfrm>
            <a:off x="0" y="6172200"/>
            <a:ext cx="12192000" cy="6858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11379200" y="6324600"/>
            <a:ext cx="812800" cy="369332"/>
          </a:xfrm>
          <a:prstGeom prst="rect">
            <a:avLst/>
          </a:prstGeom>
          <a:noFill/>
        </p:spPr>
        <p:txBody>
          <a:bodyPr wrap="square" rtlCol="0">
            <a:spAutoFit/>
          </a:bodyPr>
          <a:lstStyle/>
          <a:p>
            <a:pPr algn="ctr"/>
            <a:fld id="{4A916C17-A3B0-4CE4-88CA-9129F443D2C0}" type="slidenum">
              <a:rPr lang="en-US" smtClean="0"/>
              <a:pPr algn="ct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 id="2147483699" r:id="rId4"/>
    <p:sldLayoutId id="2147483691" r:id="rId5"/>
    <p:sldLayoutId id="2147483692" r:id="rId6"/>
    <p:sldLayoutId id="2147483690" r:id="rId7"/>
    <p:sldLayoutId id="2147483689" r:id="rId8"/>
    <p:sldLayoutId id="2147483651" r:id="rId9"/>
    <p:sldLayoutId id="2147483652" r:id="rId10"/>
    <p:sldLayoutId id="2147483662" r:id="rId11"/>
    <p:sldLayoutId id="2147483678" r:id="rId12"/>
    <p:sldLayoutId id="2147483676" r:id="rId13"/>
    <p:sldLayoutId id="2147483663" r:id="rId14"/>
    <p:sldLayoutId id="2147483653" r:id="rId15"/>
    <p:sldLayoutId id="2147483679" r:id="rId16"/>
    <p:sldLayoutId id="2147483697" r:id="rId17"/>
    <p:sldLayoutId id="2147483698" r:id="rId18"/>
    <p:sldLayoutId id="2147483684" r:id="rId19"/>
    <p:sldLayoutId id="2147483695" r:id="rId20"/>
    <p:sldLayoutId id="2147483696" r:id="rId21"/>
    <p:sldLayoutId id="2147483694" r:id="rId22"/>
    <p:sldLayoutId id="2147483686" r:id="rId23"/>
    <p:sldLayoutId id="2147483688" r:id="rId24"/>
    <p:sldLayoutId id="2147483687" r:id="rId25"/>
    <p:sldLayoutId id="2147483654" r:id="rId26"/>
    <p:sldLayoutId id="2147483681" r:id="rId27"/>
    <p:sldLayoutId id="2147483680" r:id="rId28"/>
    <p:sldLayoutId id="2147483682" r:id="rId29"/>
    <p:sldLayoutId id="2147483683" r:id="rId30"/>
    <p:sldLayoutId id="2147483655" r:id="rId31"/>
    <p:sldLayoutId id="2147483656" r:id="rId32"/>
    <p:sldLayoutId id="2147483657" r:id="rId33"/>
    <p:sldLayoutId id="2147483658" r:id="rId34"/>
    <p:sldLayoutId id="2147483659" r:id="rId35"/>
    <p:sldLayoutId id="2147483660" r:id="rId36"/>
    <p:sldLayoutId id="2147483661" r:id="rId37"/>
    <p:sldLayoutId id="2147483693" r:id="rId38"/>
  </p:sldLayoutIdLst>
  <p:transition/>
  <p:hf sldNum="0" hdr="0" ftr="0" dt="0"/>
  <p:txStyles>
    <p:title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a:solidFill>
            <a:srgbClr val="0066FF"/>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rgbClr val="0066FF"/>
          </a:solidFill>
          <a:latin typeface="+mn-lt"/>
        </a:defRPr>
      </a:lvl2pPr>
      <a:lvl3pPr marL="1143000" indent="-228600" algn="l" rtl="0" eaLnBrk="0" fontAlgn="base" hangingPunct="0">
        <a:spcBef>
          <a:spcPct val="20000"/>
        </a:spcBef>
        <a:spcAft>
          <a:spcPct val="0"/>
        </a:spcAft>
        <a:buChar char="•"/>
        <a:defRPr sz="2800">
          <a:solidFill>
            <a:srgbClr val="0066FF"/>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6.xml"/><Relationship Id="rId5" Type="http://schemas.openxmlformats.org/officeDocument/2006/relationships/image" Target="../media/image10.gif"/><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CCE99F-98AE-48D4-96DD-B4149671A560}"/>
              </a:ext>
            </a:extLst>
          </p:cNvPr>
          <p:cNvSpPr>
            <a:spLocks noGrp="1"/>
          </p:cNvSpPr>
          <p:nvPr>
            <p:ph type="ctrTitle"/>
          </p:nvPr>
        </p:nvSpPr>
        <p:spPr/>
        <p:txBody>
          <a:bodyPr/>
          <a:lstStyle/>
          <a:p>
            <a:r>
              <a:rPr lang="en-US" dirty="0"/>
              <a:t>DW-GAN</a:t>
            </a:r>
          </a:p>
        </p:txBody>
      </p:sp>
      <p:sp>
        <p:nvSpPr>
          <p:cNvPr id="5" name="Subtitle 4">
            <a:extLst>
              <a:ext uri="{FF2B5EF4-FFF2-40B4-BE49-F238E27FC236}">
                <a16:creationId xmlns:a16="http://schemas.microsoft.com/office/drawing/2014/main" id="{3CEF2D3F-9DF7-4E24-9981-359DB558E96B}"/>
              </a:ext>
            </a:extLst>
          </p:cNvPr>
          <p:cNvSpPr>
            <a:spLocks noGrp="1"/>
          </p:cNvSpPr>
          <p:nvPr>
            <p:ph type="subTitle" idx="1"/>
          </p:nvPr>
        </p:nvSpPr>
        <p:spPr/>
        <p:txBody>
          <a:bodyPr/>
          <a:lstStyle/>
          <a:p>
            <a:r>
              <a:rPr lang="en-US" sz="2400" dirty="0"/>
              <a:t>Trương Văn Tuấn  - 19522486</a:t>
            </a:r>
          </a:p>
          <a:p>
            <a:r>
              <a:rPr lang="vi-VN" sz="2400" dirty="0" err="1"/>
              <a:t>Nguyễn</a:t>
            </a:r>
            <a:r>
              <a:rPr lang="vi-VN" sz="2400" dirty="0"/>
              <a:t> Đức </a:t>
            </a:r>
            <a:r>
              <a:rPr lang="vi-VN" sz="2400" dirty="0" err="1"/>
              <a:t>Toàn</a:t>
            </a:r>
            <a:r>
              <a:rPr lang="en-US" sz="2400"/>
              <a:t> - </a:t>
            </a:r>
            <a:r>
              <a:rPr lang="en-US" sz="2400" dirty="0"/>
              <a:t>18521506</a:t>
            </a:r>
          </a:p>
          <a:p>
            <a:r>
              <a:rPr lang="en-US" sz="2400" dirty="0"/>
              <a:t>Trương Minh </a:t>
            </a:r>
            <a:r>
              <a:rPr lang="en-US" sz="2400" dirty="0" err="1"/>
              <a:t>Sơn</a:t>
            </a:r>
            <a:r>
              <a:rPr lang="en-US" sz="2400" dirty="0"/>
              <a:t>  - 19522143</a:t>
            </a:r>
          </a:p>
        </p:txBody>
      </p:sp>
    </p:spTree>
    <p:extLst>
      <p:ext uri="{BB962C8B-B14F-4D97-AF65-F5344CB8AC3E}">
        <p14:creationId xmlns:p14="http://schemas.microsoft.com/office/powerpoint/2010/main" val="341438040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Wavelet Transform</a:t>
            </a:r>
          </a:p>
        </p:txBody>
      </p:sp>
      <p:sp>
        <p:nvSpPr>
          <p:cNvPr id="3" name="Content Placeholder 2"/>
          <p:cNvSpPr>
            <a:spLocks noGrp="1"/>
          </p:cNvSpPr>
          <p:nvPr>
            <p:ph idx="1"/>
          </p:nvPr>
        </p:nvSpPr>
        <p:spPr/>
        <p:txBody>
          <a:bodyPr/>
          <a:lstStyle/>
          <a:p>
            <a:r>
              <a:rPr lang="en-US" dirty="0" err="1"/>
              <a:t>Hàm</a:t>
            </a:r>
            <a:r>
              <a:rPr lang="en-US" dirty="0"/>
              <a:t> con </a:t>
            </a:r>
            <a:r>
              <a:rPr lang="en-US" dirty="0" err="1"/>
              <a:t>của</a:t>
            </a:r>
            <a:r>
              <a:rPr lang="en-US" dirty="0"/>
              <a:t> </a:t>
            </a:r>
            <a:r>
              <a:rPr lang="en-US" dirty="0" err="1"/>
              <a:t>hàm</a:t>
            </a:r>
            <a:r>
              <a:rPr lang="en-US" dirty="0"/>
              <a:t> wavelet:</a:t>
            </a:r>
          </a:p>
          <a:p>
            <a:endParaRPr lang="en-US" dirty="0"/>
          </a:p>
          <a:p>
            <a:endParaRPr lang="en-US" dirty="0"/>
          </a:p>
          <a:p>
            <a:endParaRPr lang="en-US" dirty="0"/>
          </a:p>
          <a:p>
            <a:endParaRPr lang="en-US" dirty="0"/>
          </a:p>
          <a:p>
            <a:endParaRPr lang="en-US" dirty="0"/>
          </a:p>
          <a:p>
            <a:r>
              <a:rPr lang="en-US" dirty="0"/>
              <a:t>a: </a:t>
            </a:r>
            <a:r>
              <a:rPr lang="en-US" dirty="0" err="1"/>
              <a:t>quyết</a:t>
            </a:r>
            <a:r>
              <a:rPr lang="en-US" dirty="0"/>
              <a:t> </a:t>
            </a:r>
            <a:r>
              <a:rPr lang="en-US" dirty="0" err="1"/>
              <a:t>định</a:t>
            </a:r>
            <a:r>
              <a:rPr lang="en-US" dirty="0"/>
              <a:t> scale.</a:t>
            </a:r>
          </a:p>
          <a:p>
            <a:r>
              <a:rPr lang="en-US" dirty="0"/>
              <a:t>b: </a:t>
            </a:r>
            <a:r>
              <a:rPr lang="en-US" dirty="0" err="1"/>
              <a:t>quyết</a:t>
            </a:r>
            <a:r>
              <a:rPr lang="en-US" dirty="0"/>
              <a:t> </a:t>
            </a:r>
            <a:r>
              <a:rPr lang="en-US" dirty="0" err="1"/>
              <a:t>định</a:t>
            </a:r>
            <a:r>
              <a:rPr lang="en-US" dirty="0"/>
              <a:t> </a:t>
            </a:r>
            <a:r>
              <a:rPr lang="en-US" dirty="0" err="1"/>
              <a:t>độ</a:t>
            </a:r>
            <a:r>
              <a:rPr lang="en-US" dirty="0"/>
              <a:t> </a:t>
            </a:r>
            <a:r>
              <a:rPr lang="en-US" dirty="0" err="1"/>
              <a:t>dời</a:t>
            </a:r>
            <a:r>
              <a:rPr lang="en-US" dirty="0"/>
              <a:t>.</a:t>
            </a:r>
          </a:p>
          <a:p>
            <a:endParaRPr lang="en-US" dirty="0"/>
          </a:p>
          <a:p>
            <a:endParaRPr lang="en-US" dirty="0"/>
          </a:p>
          <a:p>
            <a:endParaRPr lang="en-US" dirty="0"/>
          </a:p>
          <a:p>
            <a:endParaRPr lang="en-US" dirty="0"/>
          </a:p>
          <a:p>
            <a:endParaRPr lang="en-US" dirty="0"/>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445" y="2728724"/>
            <a:ext cx="5079110" cy="14005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31205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Wavelet Transform</a:t>
            </a:r>
          </a:p>
        </p:txBody>
      </p:sp>
      <p:sp>
        <p:nvSpPr>
          <p:cNvPr id="3" name="Content Placeholder 2"/>
          <p:cNvSpPr>
            <a:spLocks noGrp="1"/>
          </p:cNvSpPr>
          <p:nvPr>
            <p:ph idx="1"/>
          </p:nvPr>
        </p:nvSpPr>
        <p:spPr/>
        <p:txBody>
          <a:bodyPr/>
          <a:lstStyle/>
          <a:p>
            <a:r>
              <a:rPr lang="en-US" dirty="0"/>
              <a:t>Wavelet families:</a:t>
            </a:r>
          </a:p>
          <a:p>
            <a:endParaRPr 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708" y="2254736"/>
            <a:ext cx="9726584" cy="4374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797575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Wavelet Transform</a:t>
            </a:r>
          </a:p>
        </p:txBody>
      </p:sp>
      <p:sp>
        <p:nvSpPr>
          <p:cNvPr id="11" name="Text Placeholder 10"/>
          <p:cNvSpPr>
            <a:spLocks noGrp="1"/>
          </p:cNvSpPr>
          <p:nvPr>
            <p:ph type="body" idx="1"/>
          </p:nvPr>
        </p:nvSpPr>
        <p:spPr/>
        <p:txBody>
          <a:bodyPr/>
          <a:lstStyle/>
          <a:p>
            <a:r>
              <a:rPr lang="en-US" dirty="0" err="1"/>
              <a:t>Tính</a:t>
            </a:r>
            <a:r>
              <a:rPr lang="en-US" dirty="0"/>
              <a:t> scale</a:t>
            </a:r>
          </a:p>
        </p:txBody>
      </p:sp>
      <p:pic>
        <p:nvPicPr>
          <p:cNvPr id="16" name="Content Placeholder 1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28600" y="2362200"/>
            <a:ext cx="5386388" cy="1828293"/>
          </a:xfrm>
        </p:spPr>
      </p:pic>
      <p:sp>
        <p:nvSpPr>
          <p:cNvPr id="13" name="Text Placeholder 12"/>
          <p:cNvSpPr>
            <a:spLocks noGrp="1"/>
          </p:cNvSpPr>
          <p:nvPr>
            <p:ph type="body" sz="quarter" idx="3"/>
          </p:nvPr>
        </p:nvSpPr>
        <p:spPr/>
        <p:txBody>
          <a:bodyPr/>
          <a:lstStyle/>
          <a:p>
            <a:r>
              <a:rPr lang="en-US" dirty="0" err="1"/>
              <a:t>Tính</a:t>
            </a:r>
            <a:r>
              <a:rPr lang="en-US" dirty="0"/>
              <a:t> </a:t>
            </a:r>
            <a:r>
              <a:rPr lang="en-US" dirty="0" err="1"/>
              <a:t>độ</a:t>
            </a:r>
            <a:r>
              <a:rPr lang="en-US" dirty="0"/>
              <a:t> </a:t>
            </a:r>
            <a:r>
              <a:rPr lang="en-US" dirty="0" err="1"/>
              <a:t>dời</a:t>
            </a:r>
            <a:endParaRPr lang="en-US" dirty="0"/>
          </a:p>
        </p:txBody>
      </p:sp>
      <p:pic>
        <p:nvPicPr>
          <p:cNvPr id="17" name="Content Placeholder 16"/>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248400" y="2286000"/>
            <a:ext cx="5389562" cy="1817052"/>
          </a:xfrm>
        </p:spPr>
      </p:pic>
      <p:pic>
        <p:nvPicPr>
          <p:cNvPr id="7" name="Picture 2" descr="D:\đa phương tiện\1_4fXf0Yy8TMLSk7LXoZDDWw.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4277916"/>
            <a:ext cx="3440112" cy="2580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05194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146E1D6-D0AC-4C03-98CE-C0BCB0A6322D}"/>
              </a:ext>
            </a:extLst>
          </p:cNvPr>
          <p:cNvSpPr>
            <a:spLocks noGrp="1"/>
          </p:cNvSpPr>
          <p:nvPr>
            <p:ph type="title"/>
          </p:nvPr>
        </p:nvSpPr>
        <p:spPr/>
        <p:txBody>
          <a:bodyPr/>
          <a:lstStyle/>
          <a:p>
            <a:r>
              <a:rPr lang="en-US" dirty="0"/>
              <a:t>Discrete wavelet transform</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BD959A5-EC57-4733-82AA-8E3FD5F300FD}"/>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ℤ</m:t>
                        </m:r>
                      </m:sub>
                      <m:sup/>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ℤ</m:t>
                            </m:r>
                          </m:sub>
                          <m:sup/>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𝜓</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sub>
                                    </m:sSub>
                                  </m:e>
                                </m:d>
                              </m:e>
                            </m:d>
                          </m:e>
                        </m:nary>
                      </m:e>
                    </m:nary>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𝜓</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sub>
                    </m:sSub>
                  </m:oMath>
                </a14:m>
                <a:endParaRPr lang="en-US" dirty="0"/>
              </a:p>
            </p:txBody>
          </p:sp>
        </mc:Choice>
        <mc:Fallback xmlns="">
          <p:sp>
            <p:nvSpPr>
              <p:cNvPr id="7" name="Content Placeholder 6">
                <a:extLst>
                  <a:ext uri="{FF2B5EF4-FFF2-40B4-BE49-F238E27FC236}">
                    <a16:creationId xmlns:a16="http://schemas.microsoft.com/office/drawing/2014/main" id="{6BD959A5-EC57-4733-82AA-8E3FD5F300FD}"/>
                  </a:ext>
                </a:extLst>
              </p:cNvPr>
              <p:cNvSpPr>
                <a:spLocks noGrp="1" noRot="1" noChangeAspect="1" noMove="1" noResize="1" noEditPoints="1" noAdjustHandles="1" noChangeArrowheads="1" noChangeShapeType="1" noTextEdit="1"/>
              </p:cNvSpPr>
              <p:nvPr>
                <p:ph idx="1"/>
              </p:nvPr>
            </p:nvSpPr>
            <p:spPr>
              <a:blipFill>
                <a:blip r:embed="rId2"/>
                <a:stretch>
                  <a:fillRect t="-107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29AD9074-2666-4C72-ADB2-C9C3286EAB3F}"/>
              </a:ext>
            </a:extLst>
          </p:cNvPr>
          <p:cNvPicPr>
            <a:picLocks noChangeAspect="1"/>
          </p:cNvPicPr>
          <p:nvPr/>
        </p:nvPicPr>
        <p:blipFill>
          <a:blip r:embed="rId3"/>
          <a:stretch>
            <a:fillRect/>
          </a:stretch>
        </p:blipFill>
        <p:spPr>
          <a:xfrm>
            <a:off x="5562600" y="2057400"/>
            <a:ext cx="5420350" cy="3474986"/>
          </a:xfrm>
          <a:prstGeom prst="rect">
            <a:avLst/>
          </a:prstGeom>
        </p:spPr>
      </p:pic>
      <p:sp>
        <p:nvSpPr>
          <p:cNvPr id="8" name="Rectangle 7">
            <a:extLst>
              <a:ext uri="{FF2B5EF4-FFF2-40B4-BE49-F238E27FC236}">
                <a16:creationId xmlns:a16="http://schemas.microsoft.com/office/drawing/2014/main" id="{304EC267-6B43-4DCD-8060-55E41A38A080}"/>
              </a:ext>
            </a:extLst>
          </p:cNvPr>
          <p:cNvSpPr/>
          <p:nvPr/>
        </p:nvSpPr>
        <p:spPr>
          <a:xfrm>
            <a:off x="1295400" y="2895599"/>
            <a:ext cx="2819400" cy="23621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image</a:t>
            </a:r>
          </a:p>
        </p:txBody>
      </p:sp>
    </p:spTree>
    <p:extLst>
      <p:ext uri="{BB962C8B-B14F-4D97-AF65-F5344CB8AC3E}">
        <p14:creationId xmlns:p14="http://schemas.microsoft.com/office/powerpoint/2010/main" val="392590906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146E1D6-D0AC-4C03-98CE-C0BCB0A6322D}"/>
              </a:ext>
            </a:extLst>
          </p:cNvPr>
          <p:cNvSpPr>
            <a:spLocks noGrp="1"/>
          </p:cNvSpPr>
          <p:nvPr>
            <p:ph type="title"/>
          </p:nvPr>
        </p:nvSpPr>
        <p:spPr>
          <a:xfrm>
            <a:off x="609600" y="274638"/>
            <a:ext cx="10972800" cy="1143000"/>
          </a:xfrm>
        </p:spPr>
        <p:txBody>
          <a:bodyPr/>
          <a:lstStyle/>
          <a:p>
            <a:r>
              <a:rPr lang="en-US" dirty="0"/>
              <a:t>Discrete wavelet transform</a:t>
            </a:r>
          </a:p>
        </p:txBody>
      </p:sp>
      <p:pic>
        <p:nvPicPr>
          <p:cNvPr id="6" name="Content Placeholder 3">
            <a:extLst>
              <a:ext uri="{FF2B5EF4-FFF2-40B4-BE49-F238E27FC236}">
                <a16:creationId xmlns:a16="http://schemas.microsoft.com/office/drawing/2014/main" id="{D7ED3346-7F05-4CE0-8F76-94632A6BA3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33401" y="1517775"/>
            <a:ext cx="6019800" cy="422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3BBDF933-8153-44FC-970D-87CDBBFCC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6923" y="1459769"/>
            <a:ext cx="4343399" cy="4343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79833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7550A0-7212-4C41-8280-C94C74F3E932}"/>
              </a:ext>
            </a:extLst>
          </p:cNvPr>
          <p:cNvSpPr>
            <a:spLocks noGrp="1"/>
          </p:cNvSpPr>
          <p:nvPr>
            <p:ph idx="1"/>
          </p:nvPr>
        </p:nvSpPr>
        <p:spPr/>
        <p:txBody>
          <a:bodyPr/>
          <a:lstStyle/>
          <a:p>
            <a:endParaRPr lang="en-US" dirty="0"/>
          </a:p>
          <a:p>
            <a:endParaRPr lang="en-US" dirty="0"/>
          </a:p>
        </p:txBody>
      </p:sp>
      <p:sp>
        <p:nvSpPr>
          <p:cNvPr id="5" name="Title 1">
            <a:extLst>
              <a:ext uri="{FF2B5EF4-FFF2-40B4-BE49-F238E27FC236}">
                <a16:creationId xmlns:a16="http://schemas.microsoft.com/office/drawing/2014/main" id="{A146E1D6-D0AC-4C03-98CE-C0BCB0A6322D}"/>
              </a:ext>
            </a:extLst>
          </p:cNvPr>
          <p:cNvSpPr>
            <a:spLocks noGrp="1"/>
          </p:cNvSpPr>
          <p:nvPr>
            <p:ph type="title"/>
          </p:nvPr>
        </p:nvSpPr>
        <p:spPr>
          <a:xfrm>
            <a:off x="609600" y="274638"/>
            <a:ext cx="10972800" cy="1143000"/>
          </a:xfrm>
        </p:spPr>
        <p:txBody>
          <a:bodyPr/>
          <a:lstStyle/>
          <a:p>
            <a:r>
              <a:rPr lang="en-US" dirty="0"/>
              <a:t>Wavelet transform</a:t>
            </a:r>
          </a:p>
        </p:txBody>
      </p:sp>
      <p:pic>
        <p:nvPicPr>
          <p:cNvPr id="9" name="Picture 8">
            <a:extLst>
              <a:ext uri="{FF2B5EF4-FFF2-40B4-BE49-F238E27FC236}">
                <a16:creationId xmlns:a16="http://schemas.microsoft.com/office/drawing/2014/main" id="{CEB804AB-A7C0-4B63-B323-25C9FE9A4F5E}"/>
              </a:ext>
            </a:extLst>
          </p:cNvPr>
          <p:cNvPicPr>
            <a:picLocks noChangeAspect="1"/>
          </p:cNvPicPr>
          <p:nvPr/>
        </p:nvPicPr>
        <p:blipFill>
          <a:blip r:embed="rId2"/>
          <a:stretch>
            <a:fillRect/>
          </a:stretch>
        </p:blipFill>
        <p:spPr>
          <a:xfrm>
            <a:off x="3825141" y="1417638"/>
            <a:ext cx="4541717" cy="4463288"/>
          </a:xfrm>
          <a:prstGeom prst="rect">
            <a:avLst/>
          </a:prstGeom>
        </p:spPr>
      </p:pic>
    </p:spTree>
    <p:extLst>
      <p:ext uri="{BB962C8B-B14F-4D97-AF65-F5344CB8AC3E}">
        <p14:creationId xmlns:p14="http://schemas.microsoft.com/office/powerpoint/2010/main" val="247484520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0FD91-9B22-4E45-9424-A066E6156AA9}"/>
              </a:ext>
            </a:extLst>
          </p:cNvPr>
          <p:cNvSpPr>
            <a:spLocks noGrp="1"/>
          </p:cNvSpPr>
          <p:nvPr>
            <p:ph type="title"/>
          </p:nvPr>
        </p:nvSpPr>
        <p:spPr/>
        <p:txBody>
          <a:bodyPr/>
          <a:lstStyle/>
          <a:p>
            <a:r>
              <a:rPr lang="en-US" dirty="0"/>
              <a:t>Attention</a:t>
            </a:r>
          </a:p>
        </p:txBody>
      </p:sp>
      <p:pic>
        <p:nvPicPr>
          <p:cNvPr id="4" name="Content Placeholder 5" descr="A picture containing diagram&#10;&#10;Description automatically generated">
            <a:extLst>
              <a:ext uri="{FF2B5EF4-FFF2-40B4-BE49-F238E27FC236}">
                <a16:creationId xmlns:a16="http://schemas.microsoft.com/office/drawing/2014/main" id="{04B89B56-5A36-4078-A37C-071F2CD68F46}"/>
              </a:ext>
            </a:extLst>
          </p:cNvPr>
          <p:cNvPicPr>
            <a:picLocks noGrp="1" noChangeAspect="1"/>
          </p:cNvPicPr>
          <p:nvPr>
            <p:ph idx="1"/>
          </p:nvPr>
        </p:nvPicPr>
        <p:blipFill>
          <a:blip r:embed="rId2"/>
          <a:stretch>
            <a:fillRect/>
          </a:stretch>
        </p:blipFill>
        <p:spPr>
          <a:xfrm>
            <a:off x="3123785" y="1905000"/>
            <a:ext cx="5944430" cy="3820058"/>
          </a:xfrm>
          <a:prstGeom prst="rect">
            <a:avLst/>
          </a:prstGeom>
        </p:spPr>
      </p:pic>
    </p:spTree>
    <p:extLst>
      <p:ext uri="{BB962C8B-B14F-4D97-AF65-F5344CB8AC3E}">
        <p14:creationId xmlns:p14="http://schemas.microsoft.com/office/powerpoint/2010/main" val="93494810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79B04-4E95-4772-A55B-E446571B71BB}"/>
              </a:ext>
            </a:extLst>
          </p:cNvPr>
          <p:cNvSpPr>
            <a:spLocks noGrp="1"/>
          </p:cNvSpPr>
          <p:nvPr>
            <p:ph type="title"/>
          </p:nvPr>
        </p:nvSpPr>
        <p:spPr/>
        <p:txBody>
          <a:bodyPr/>
          <a:lstStyle/>
          <a:p>
            <a:r>
              <a:rPr lang="en-US" dirty="0" err="1"/>
              <a:t>Kiến</a:t>
            </a:r>
            <a:r>
              <a:rPr lang="en-US" dirty="0"/>
              <a:t> </a:t>
            </a:r>
            <a:r>
              <a:rPr lang="en-US" dirty="0" err="1"/>
              <a:t>Trúc</a:t>
            </a:r>
            <a:endParaRPr lang="en-US" dirty="0"/>
          </a:p>
        </p:txBody>
      </p:sp>
      <p:pic>
        <p:nvPicPr>
          <p:cNvPr id="5" name="Content Placeholder 3" descr="Diagram&#10;&#10;Description automatically generated">
            <a:extLst>
              <a:ext uri="{FF2B5EF4-FFF2-40B4-BE49-F238E27FC236}">
                <a16:creationId xmlns:a16="http://schemas.microsoft.com/office/drawing/2014/main" id="{35412B41-0B0D-42B3-89BA-BE4034199CB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498147" y="1801526"/>
            <a:ext cx="5195705" cy="4123311"/>
          </a:xfrm>
          <a:prstGeom prst="rect">
            <a:avLst/>
          </a:prstGeom>
          <a:noFill/>
          <a:ln>
            <a:noFill/>
          </a:ln>
        </p:spPr>
      </p:pic>
    </p:spTree>
    <p:extLst>
      <p:ext uri="{BB962C8B-B14F-4D97-AF65-F5344CB8AC3E}">
        <p14:creationId xmlns:p14="http://schemas.microsoft.com/office/powerpoint/2010/main" val="153246893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08A4D-541F-41AD-A742-FA3DF434AFBE}"/>
              </a:ext>
            </a:extLst>
          </p:cNvPr>
          <p:cNvSpPr>
            <a:spLocks noGrp="1"/>
          </p:cNvSpPr>
          <p:nvPr>
            <p:ph type="title"/>
          </p:nvPr>
        </p:nvSpPr>
        <p:spPr/>
        <p:txBody>
          <a:bodyPr/>
          <a:lstStyle/>
          <a:p>
            <a:r>
              <a:rPr lang="en-US" dirty="0"/>
              <a:t>GAN</a:t>
            </a:r>
          </a:p>
        </p:txBody>
      </p:sp>
      <p:sp>
        <p:nvSpPr>
          <p:cNvPr id="4" name="Rectangle 3">
            <a:extLst>
              <a:ext uri="{FF2B5EF4-FFF2-40B4-BE49-F238E27FC236}">
                <a16:creationId xmlns:a16="http://schemas.microsoft.com/office/drawing/2014/main" id="{B2AF91D3-CCB9-48A9-8FE6-9BA423B32C65}"/>
              </a:ext>
            </a:extLst>
          </p:cNvPr>
          <p:cNvSpPr/>
          <p:nvPr/>
        </p:nvSpPr>
        <p:spPr>
          <a:xfrm>
            <a:off x="4187738" y="3527473"/>
            <a:ext cx="1883836" cy="307777"/>
          </a:xfrm>
          <a:prstGeom prst="rect">
            <a:avLst/>
          </a:prstGeom>
          <a:solidFill>
            <a:srgbClr val="B4EA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Generator Network</a:t>
            </a:r>
          </a:p>
        </p:txBody>
      </p:sp>
      <p:sp>
        <p:nvSpPr>
          <p:cNvPr id="5" name="Rectangle 4">
            <a:extLst>
              <a:ext uri="{FF2B5EF4-FFF2-40B4-BE49-F238E27FC236}">
                <a16:creationId xmlns:a16="http://schemas.microsoft.com/office/drawing/2014/main" id="{B731A3F3-DD13-493C-BAAD-0F492F26CCFE}"/>
              </a:ext>
            </a:extLst>
          </p:cNvPr>
          <p:cNvSpPr/>
          <p:nvPr/>
        </p:nvSpPr>
        <p:spPr>
          <a:xfrm>
            <a:off x="4546867" y="4126443"/>
            <a:ext cx="1165579" cy="205582"/>
          </a:xfrm>
          <a:prstGeom prst="rect">
            <a:avLst/>
          </a:prstGeom>
          <a:solidFill>
            <a:srgbClr val="F4D0D3"/>
          </a:solidFill>
          <a:ln>
            <a:solidFill>
              <a:schemeClr val="accent3">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a:t>
            </a:r>
          </a:p>
        </p:txBody>
      </p:sp>
      <p:cxnSp>
        <p:nvCxnSpPr>
          <p:cNvPr id="6" name="Straight Arrow Connector 5">
            <a:extLst>
              <a:ext uri="{FF2B5EF4-FFF2-40B4-BE49-F238E27FC236}">
                <a16:creationId xmlns:a16="http://schemas.microsoft.com/office/drawing/2014/main" id="{6676C2DA-BFE4-494E-B2C3-CA33ED1C16F9}"/>
              </a:ext>
            </a:extLst>
          </p:cNvPr>
          <p:cNvCxnSpPr>
            <a:cxnSpLocks/>
            <a:stCxn id="4" idx="0"/>
          </p:cNvCxnSpPr>
          <p:nvPr/>
        </p:nvCxnSpPr>
        <p:spPr>
          <a:xfrm flipV="1">
            <a:off x="5129656" y="3212043"/>
            <a:ext cx="0" cy="3154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689B7B9-F79E-4717-8F3F-0529978F64E7}"/>
              </a:ext>
            </a:extLst>
          </p:cNvPr>
          <p:cNvCxnSpPr>
            <a:cxnSpLocks/>
            <a:stCxn id="5" idx="0"/>
            <a:endCxn id="4" idx="2"/>
          </p:cNvCxnSpPr>
          <p:nvPr/>
        </p:nvCxnSpPr>
        <p:spPr>
          <a:xfrm flipH="1" flipV="1">
            <a:off x="5129656" y="3835250"/>
            <a:ext cx="1" cy="2911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81D74A7-1603-4848-BEE6-EF5D361C4397}"/>
              </a:ext>
            </a:extLst>
          </p:cNvPr>
          <p:cNvSpPr/>
          <p:nvPr/>
        </p:nvSpPr>
        <p:spPr>
          <a:xfrm>
            <a:off x="2711108" y="4039441"/>
            <a:ext cx="1835759" cy="307777"/>
          </a:xfrm>
          <a:prstGeom prst="rect">
            <a:avLst/>
          </a:prstGeom>
        </p:spPr>
        <p:txBody>
          <a:bodyPr wrap="square">
            <a:spAutoFit/>
          </a:bodyPr>
          <a:lstStyle/>
          <a:p>
            <a:r>
              <a:rPr lang="en-US" sz="1400" dirty="0"/>
              <a:t>Input: Random noise</a:t>
            </a:r>
          </a:p>
        </p:txBody>
      </p:sp>
      <p:sp>
        <p:nvSpPr>
          <p:cNvPr id="9" name="Rectangle 8">
            <a:extLst>
              <a:ext uri="{FF2B5EF4-FFF2-40B4-BE49-F238E27FC236}">
                <a16:creationId xmlns:a16="http://schemas.microsoft.com/office/drawing/2014/main" id="{611C4498-F49E-4E42-ABC9-D4BA6DBA3D4E}"/>
              </a:ext>
            </a:extLst>
          </p:cNvPr>
          <p:cNvSpPr/>
          <p:nvPr/>
        </p:nvSpPr>
        <p:spPr>
          <a:xfrm>
            <a:off x="5026646" y="1860147"/>
            <a:ext cx="2302945" cy="396945"/>
          </a:xfrm>
          <a:prstGeom prst="rect">
            <a:avLst/>
          </a:prstGeom>
          <a:solidFill>
            <a:srgbClr val="CACC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Discriminator Network</a:t>
            </a:r>
          </a:p>
        </p:txBody>
      </p:sp>
      <p:sp>
        <p:nvSpPr>
          <p:cNvPr id="10" name="Rectangle 9">
            <a:extLst>
              <a:ext uri="{FF2B5EF4-FFF2-40B4-BE49-F238E27FC236}">
                <a16:creationId xmlns:a16="http://schemas.microsoft.com/office/drawing/2014/main" id="{7528C862-D640-4BFD-AB25-958D0CCA2A63}"/>
              </a:ext>
            </a:extLst>
          </p:cNvPr>
          <p:cNvSpPr/>
          <p:nvPr/>
        </p:nvSpPr>
        <p:spPr>
          <a:xfrm>
            <a:off x="5568518" y="1200220"/>
            <a:ext cx="1219199" cy="307776"/>
          </a:xfrm>
          <a:prstGeom prst="rect">
            <a:avLst/>
          </a:prstGeom>
        </p:spPr>
        <p:txBody>
          <a:bodyPr wrap="square">
            <a:spAutoFit/>
          </a:bodyPr>
          <a:lstStyle/>
          <a:p>
            <a:r>
              <a:rPr lang="en-US" sz="1400" dirty="0"/>
              <a:t>Real or Fake</a:t>
            </a:r>
          </a:p>
        </p:txBody>
      </p:sp>
      <p:cxnSp>
        <p:nvCxnSpPr>
          <p:cNvPr id="11" name="Straight Arrow Connector 10">
            <a:extLst>
              <a:ext uri="{FF2B5EF4-FFF2-40B4-BE49-F238E27FC236}">
                <a16:creationId xmlns:a16="http://schemas.microsoft.com/office/drawing/2014/main" id="{B7089409-3257-4340-89C1-259DA2E70292}"/>
              </a:ext>
            </a:extLst>
          </p:cNvPr>
          <p:cNvCxnSpPr>
            <a:cxnSpLocks/>
            <a:stCxn id="9" idx="0"/>
          </p:cNvCxnSpPr>
          <p:nvPr/>
        </p:nvCxnSpPr>
        <p:spPr>
          <a:xfrm flipV="1">
            <a:off x="6178119" y="1491413"/>
            <a:ext cx="0" cy="3687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499A885C-C30C-47A4-B8C7-5F88928630EE}"/>
              </a:ext>
            </a:extLst>
          </p:cNvPr>
          <p:cNvPicPr>
            <a:picLocks noChangeAspect="1"/>
          </p:cNvPicPr>
          <p:nvPr/>
        </p:nvPicPr>
        <p:blipFill>
          <a:blip r:embed="rId2"/>
          <a:stretch>
            <a:fillRect/>
          </a:stretch>
        </p:blipFill>
        <p:spPr>
          <a:xfrm>
            <a:off x="4319765" y="2681889"/>
            <a:ext cx="1614220" cy="503694"/>
          </a:xfrm>
          <a:prstGeom prst="rect">
            <a:avLst/>
          </a:prstGeom>
        </p:spPr>
      </p:pic>
      <p:pic>
        <p:nvPicPr>
          <p:cNvPr id="13" name="Picture 12">
            <a:extLst>
              <a:ext uri="{FF2B5EF4-FFF2-40B4-BE49-F238E27FC236}">
                <a16:creationId xmlns:a16="http://schemas.microsoft.com/office/drawing/2014/main" id="{1A1BED99-D8E1-4BE0-B7AC-4FB66D9DCBD2}"/>
              </a:ext>
            </a:extLst>
          </p:cNvPr>
          <p:cNvPicPr>
            <a:picLocks noChangeAspect="1"/>
          </p:cNvPicPr>
          <p:nvPr/>
        </p:nvPicPr>
        <p:blipFill>
          <a:blip r:embed="rId3"/>
          <a:stretch>
            <a:fillRect/>
          </a:stretch>
        </p:blipFill>
        <p:spPr>
          <a:xfrm>
            <a:off x="6411894" y="2669066"/>
            <a:ext cx="1554921" cy="509199"/>
          </a:xfrm>
          <a:prstGeom prst="rect">
            <a:avLst/>
          </a:prstGeom>
        </p:spPr>
      </p:pic>
      <p:cxnSp>
        <p:nvCxnSpPr>
          <p:cNvPr id="14" name="Straight Arrow Connector 13">
            <a:extLst>
              <a:ext uri="{FF2B5EF4-FFF2-40B4-BE49-F238E27FC236}">
                <a16:creationId xmlns:a16="http://schemas.microsoft.com/office/drawing/2014/main" id="{551F1DA2-0970-413E-87F2-955B4842098C}"/>
              </a:ext>
            </a:extLst>
          </p:cNvPr>
          <p:cNvCxnSpPr>
            <a:cxnSpLocks/>
            <a:stCxn id="12" idx="0"/>
            <a:endCxn id="9" idx="2"/>
          </p:cNvCxnSpPr>
          <p:nvPr/>
        </p:nvCxnSpPr>
        <p:spPr>
          <a:xfrm flipV="1">
            <a:off x="5126875" y="2257092"/>
            <a:ext cx="1051244" cy="4247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8323CC5-CB64-4D95-8B34-6C5DA862322B}"/>
              </a:ext>
            </a:extLst>
          </p:cNvPr>
          <p:cNvSpPr/>
          <p:nvPr/>
        </p:nvSpPr>
        <p:spPr>
          <a:xfrm>
            <a:off x="2685796" y="2655045"/>
            <a:ext cx="1501942" cy="523220"/>
          </a:xfrm>
          <a:prstGeom prst="rect">
            <a:avLst/>
          </a:prstGeom>
        </p:spPr>
        <p:txBody>
          <a:bodyPr wrap="square">
            <a:spAutoFit/>
          </a:bodyPr>
          <a:lstStyle/>
          <a:p>
            <a:r>
              <a:rPr lang="en-US" sz="1400" dirty="0"/>
              <a:t>Fake Images (from generator)</a:t>
            </a:r>
          </a:p>
        </p:txBody>
      </p:sp>
      <p:cxnSp>
        <p:nvCxnSpPr>
          <p:cNvPr id="16" name="Straight Arrow Connector 15">
            <a:extLst>
              <a:ext uri="{FF2B5EF4-FFF2-40B4-BE49-F238E27FC236}">
                <a16:creationId xmlns:a16="http://schemas.microsoft.com/office/drawing/2014/main" id="{A1822EBB-B804-42ED-9B21-71A275EBC908}"/>
              </a:ext>
            </a:extLst>
          </p:cNvPr>
          <p:cNvCxnSpPr>
            <a:cxnSpLocks/>
            <a:stCxn id="13" idx="0"/>
            <a:endCxn id="9" idx="2"/>
          </p:cNvCxnSpPr>
          <p:nvPr/>
        </p:nvCxnSpPr>
        <p:spPr>
          <a:xfrm flipH="1" flipV="1">
            <a:off x="6178119" y="2257092"/>
            <a:ext cx="1011236" cy="4119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901F406-AE85-4CC9-9D4A-E9C2D3430730}"/>
              </a:ext>
            </a:extLst>
          </p:cNvPr>
          <p:cNvSpPr/>
          <p:nvPr/>
        </p:nvSpPr>
        <p:spPr>
          <a:xfrm>
            <a:off x="8087836" y="2654583"/>
            <a:ext cx="1614218" cy="523220"/>
          </a:xfrm>
          <a:prstGeom prst="rect">
            <a:avLst/>
          </a:prstGeom>
        </p:spPr>
        <p:txBody>
          <a:bodyPr wrap="square">
            <a:spAutoFit/>
          </a:bodyPr>
          <a:lstStyle/>
          <a:p>
            <a:r>
              <a:rPr lang="en-US" sz="1400" dirty="0"/>
              <a:t>Real Images (from training set)</a:t>
            </a:r>
          </a:p>
        </p:txBody>
      </p:sp>
      <p:cxnSp>
        <p:nvCxnSpPr>
          <p:cNvPr id="18" name="Straight Arrow Connector 17">
            <a:extLst>
              <a:ext uri="{FF2B5EF4-FFF2-40B4-BE49-F238E27FC236}">
                <a16:creationId xmlns:a16="http://schemas.microsoft.com/office/drawing/2014/main" id="{E4C4F797-C7E6-40B6-9BEB-2D997271348D}"/>
              </a:ext>
            </a:extLst>
          </p:cNvPr>
          <p:cNvCxnSpPr>
            <a:cxnSpLocks/>
          </p:cNvCxnSpPr>
          <p:nvPr/>
        </p:nvCxnSpPr>
        <p:spPr>
          <a:xfrm>
            <a:off x="6601455" y="1507996"/>
            <a:ext cx="186262" cy="33932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7F719B-4668-4BA7-A8A9-CE6A4BDC45EE}"/>
              </a:ext>
            </a:extLst>
          </p:cNvPr>
          <p:cNvSpPr/>
          <p:nvPr/>
        </p:nvSpPr>
        <p:spPr>
          <a:xfrm>
            <a:off x="6776428" y="1491413"/>
            <a:ext cx="2483372" cy="307777"/>
          </a:xfrm>
          <a:prstGeom prst="rect">
            <a:avLst/>
          </a:prstGeom>
        </p:spPr>
        <p:txBody>
          <a:bodyPr wrap="square">
            <a:spAutoFit/>
          </a:bodyPr>
          <a:lstStyle/>
          <a:p>
            <a:r>
              <a:rPr lang="en-US" sz="1400" dirty="0">
                <a:solidFill>
                  <a:srgbClr val="FF0000"/>
                </a:solidFill>
              </a:rPr>
              <a:t>Discriminator learning signal </a:t>
            </a:r>
          </a:p>
        </p:txBody>
      </p:sp>
      <p:cxnSp>
        <p:nvCxnSpPr>
          <p:cNvPr id="20" name="Straight Arrow Connector 19">
            <a:extLst>
              <a:ext uri="{FF2B5EF4-FFF2-40B4-BE49-F238E27FC236}">
                <a16:creationId xmlns:a16="http://schemas.microsoft.com/office/drawing/2014/main" id="{5DD919FF-ABAE-482E-BB88-71A5C4D1CF7F}"/>
              </a:ext>
            </a:extLst>
          </p:cNvPr>
          <p:cNvCxnSpPr>
            <a:cxnSpLocks/>
            <a:stCxn id="9" idx="1"/>
          </p:cNvCxnSpPr>
          <p:nvPr/>
        </p:nvCxnSpPr>
        <p:spPr>
          <a:xfrm flipH="1">
            <a:off x="4583650" y="2058620"/>
            <a:ext cx="442996" cy="618329"/>
          </a:xfrm>
          <a:prstGeom prst="straightConnector1">
            <a:avLst/>
          </a:prstGeom>
          <a:ln w="19050">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8D4038A-1BE7-4163-AEB0-EA36449552BD}"/>
              </a:ext>
            </a:extLst>
          </p:cNvPr>
          <p:cNvSpPr/>
          <p:nvPr/>
        </p:nvSpPr>
        <p:spPr>
          <a:xfrm>
            <a:off x="2783724" y="1905924"/>
            <a:ext cx="2242922" cy="307777"/>
          </a:xfrm>
          <a:prstGeom prst="rect">
            <a:avLst/>
          </a:prstGeom>
        </p:spPr>
        <p:txBody>
          <a:bodyPr wrap="square">
            <a:spAutoFit/>
          </a:bodyPr>
          <a:lstStyle/>
          <a:p>
            <a:r>
              <a:rPr lang="en-US" sz="1400" dirty="0">
                <a:solidFill>
                  <a:srgbClr val="0066FF"/>
                </a:solidFill>
              </a:rPr>
              <a:t>Generator learning signal </a:t>
            </a:r>
          </a:p>
        </p:txBody>
      </p:sp>
      <p:cxnSp>
        <p:nvCxnSpPr>
          <p:cNvPr id="22" name="Straight Arrow Connector 21">
            <a:extLst>
              <a:ext uri="{FF2B5EF4-FFF2-40B4-BE49-F238E27FC236}">
                <a16:creationId xmlns:a16="http://schemas.microsoft.com/office/drawing/2014/main" id="{0E5FA4FE-45A9-4748-9B90-D8AE0B89CDE0}"/>
              </a:ext>
            </a:extLst>
          </p:cNvPr>
          <p:cNvCxnSpPr>
            <a:cxnSpLocks/>
          </p:cNvCxnSpPr>
          <p:nvPr/>
        </p:nvCxnSpPr>
        <p:spPr>
          <a:xfrm>
            <a:off x="4546867" y="3185583"/>
            <a:ext cx="0" cy="341890"/>
          </a:xfrm>
          <a:prstGeom prst="straightConnector1">
            <a:avLst/>
          </a:prstGeom>
          <a:ln w="19050">
            <a:solidFill>
              <a:srgbClr val="0066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E1531F0-EDE1-42AB-AF10-E1BE79E8BBA9}"/>
                  </a:ext>
                </a:extLst>
              </p:cNvPr>
              <p:cNvSpPr txBox="1"/>
              <p:nvPr/>
            </p:nvSpPr>
            <p:spPr>
              <a:xfrm>
                <a:off x="438708" y="4777987"/>
                <a:ext cx="11132598" cy="860813"/>
              </a:xfrm>
              <a:prstGeom prst="rect">
                <a:avLst/>
              </a:prstGeom>
              <a:noFill/>
            </p:spPr>
            <p:txBody>
              <a:bodyPr wrap="square">
                <a:spAutoFit/>
              </a:bodyPr>
              <a:lstStyle/>
              <a:p>
                <a:pPr marL="0" indent="0">
                  <a:buNone/>
                </a:pPr>
                <a14:m>
                  <m:oMathPara xmlns:m="http://schemas.openxmlformats.org/officeDocument/2006/math">
                    <m:oMathParaPr>
                      <m:jc m:val="left"/>
                    </m:oMathParaPr>
                    <m:oMath xmlns:m="http://schemas.openxmlformats.org/officeDocument/2006/math">
                      <m:func>
                        <m:funcPr>
                          <m:ctrlPr>
                            <a:rPr lang="en-US" sz="2800" b="1" i="1" smtClean="0">
                              <a:latin typeface="Cambria Math" panose="02040503050406030204" pitchFamily="18" charset="0"/>
                            </a:rPr>
                          </m:ctrlPr>
                        </m:funcPr>
                        <m:fName>
                          <m:r>
                            <a:rPr lang="en-US" sz="2800" b="1" i="1" smtClean="0">
                              <a:latin typeface="Cambria Math" panose="02040503050406030204" pitchFamily="18" charset="0"/>
                            </a:rPr>
                            <m:t>               </m:t>
                          </m:r>
                          <m:limLow>
                            <m:limLowPr>
                              <m:ctrlPr>
                                <a:rPr lang="en-US" sz="2800" b="1" i="1" smtClean="0">
                                  <a:latin typeface="Cambria Math" panose="02040503050406030204" pitchFamily="18" charset="0"/>
                                </a:rPr>
                              </m:ctrlPr>
                            </m:limLowPr>
                            <m:e>
                              <m:r>
                                <m:rPr>
                                  <m:sty m:val="p"/>
                                </m:rPr>
                                <a:rPr lang="en-US" sz="2800" b="0" i="0" smtClean="0">
                                  <a:latin typeface="Cambria Math" panose="02040503050406030204" pitchFamily="18" charset="0"/>
                                </a:rPr>
                                <m:t>min</m:t>
                              </m:r>
                            </m:e>
                            <m:li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rPr>
                                    <m:t>𝑔</m:t>
                                  </m:r>
                                </m:sub>
                              </m:sSub>
                            </m:lim>
                          </m:limLow>
                        </m:fName>
                        <m:e>
                          <m:func>
                            <m:funcPr>
                              <m:ctrlPr>
                                <a:rPr lang="en-US" sz="2800" b="1" i="1" smtClean="0">
                                  <a:latin typeface="Cambria Math" panose="02040503050406030204" pitchFamily="18" charset="0"/>
                                </a:rPr>
                              </m:ctrlPr>
                            </m:funcPr>
                            <m:fName>
                              <m:limLow>
                                <m:limLowPr>
                                  <m:ctrlPr>
                                    <a:rPr lang="en-US" sz="2800" b="1"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sSub>
                                    <m:sSubPr>
                                      <m:ctrlPr>
                                        <a:rPr lang="en-US" sz="2800" b="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rPr>
                                        <m:t>𝑑</m:t>
                                      </m:r>
                                    </m:sub>
                                  </m:sSub>
                                </m:lim>
                              </m:limLow>
                            </m:fName>
                            <m:e>
                              <m:d>
                                <m:dPr>
                                  <m:begChr m:val="["/>
                                  <m:endChr m:val="]"/>
                                  <m:ctrlPr>
                                    <a:rPr lang="en-US" sz="2800" b="1" i="1" smtClean="0">
                                      <a:latin typeface="Cambria Math" panose="02040503050406030204" pitchFamily="18" charset="0"/>
                                    </a:rPr>
                                  </m:ctrlPr>
                                </m:dPr>
                                <m:e>
                                  <m:sSub>
                                    <m:sSubPr>
                                      <m:ctrlPr>
                                        <a:rPr lang="en-US" sz="2800" b="1" i="1" smtClean="0">
                                          <a:latin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𝔼</m:t>
                                      </m:r>
                                    </m:e>
                                    <m:sub>
                                      <m:r>
                                        <a:rPr lang="en-US" sz="2800" b="1" i="1" smtClean="0">
                                          <a:latin typeface="Cambria Math" panose="02040503050406030204" pitchFamily="18" charset="0"/>
                                        </a:rPr>
                                        <m:t>𝒙</m:t>
                                      </m:r>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𝒑</m:t>
                                          </m:r>
                                        </m:e>
                                        <m:sub>
                                          <m:r>
                                            <a:rPr lang="en-US" sz="2800" b="1" i="1" smtClean="0">
                                              <a:latin typeface="Cambria Math" panose="02040503050406030204" pitchFamily="18" charset="0"/>
                                            </a:rPr>
                                            <m:t>𝒅𝒂𝒕𝒂</m:t>
                                          </m:r>
                                        </m:sub>
                                      </m:sSub>
                                    </m:sub>
                                  </m:sSub>
                                  <m:func>
                                    <m:funcPr>
                                      <m:ctrlPr>
                                        <a:rPr lang="en-US" sz="2800" b="1" i="1" smtClean="0">
                                          <a:latin typeface="Cambria Math" panose="02040503050406030204" pitchFamily="18" charset="0"/>
                                        </a:rPr>
                                      </m:ctrlPr>
                                    </m:funcPr>
                                    <m:fName>
                                      <m:r>
                                        <m:rPr>
                                          <m:sty m:val="p"/>
                                        </m:rPr>
                                        <a:rPr lang="en-US" sz="2800" b="0" i="0" smtClean="0">
                                          <a:latin typeface="Cambria Math" panose="02040503050406030204" pitchFamily="18" charset="0"/>
                                        </a:rPr>
                                        <m:t>log</m:t>
                                      </m:r>
                                    </m:fName>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𝐷</m:t>
                                          </m:r>
                                        </m:e>
                                        <m:sub>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𝑑</m:t>
                                              </m:r>
                                            </m:sub>
                                          </m:sSub>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𝔼</m:t>
                                          </m:r>
                                        </m:e>
                                        <m:sub>
                                          <m:r>
                                            <a:rPr lang="en-US" sz="2800" b="1" i="1" smtClean="0">
                                              <a:latin typeface="Cambria Math" panose="02040503050406030204" pitchFamily="18" charset="0"/>
                                              <a:ea typeface="Cambria Math" panose="02040503050406030204" pitchFamily="18" charset="0"/>
                                            </a:rPr>
                                            <m:t>𝒛</m:t>
                                          </m:r>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𝒑</m:t>
                                              </m:r>
                                            </m:e>
                                            <m:sub>
                                              <m:r>
                                                <a:rPr lang="en-US" sz="2800" b="1" i="1" smtClean="0">
                                                  <a:latin typeface="Cambria Math" panose="02040503050406030204" pitchFamily="18" charset="0"/>
                                                </a:rPr>
                                                <m:t>(</m:t>
                                              </m:r>
                                              <m:r>
                                                <a:rPr lang="en-US" sz="2800" b="1" i="1" smtClean="0">
                                                  <a:latin typeface="Cambria Math" panose="02040503050406030204" pitchFamily="18" charset="0"/>
                                                </a:rPr>
                                                <m:t>𝒛</m:t>
                                              </m:r>
                                              <m:r>
                                                <a:rPr lang="en-US" sz="2800" b="1" i="1" smtClean="0">
                                                  <a:latin typeface="Cambria Math" panose="02040503050406030204" pitchFamily="18" charset="0"/>
                                                </a:rPr>
                                                <m:t>)</m:t>
                                              </m:r>
                                            </m:sub>
                                          </m:sSub>
                                        </m:sub>
                                      </m:sSub>
                                    </m:e>
                                  </m:func>
                                  <m:func>
                                    <m:funcPr>
                                      <m:ctrlPr>
                                        <a:rPr lang="en-US" sz="2800" b="1" i="1" smtClean="0">
                                          <a:latin typeface="Cambria Math" panose="02040503050406030204" pitchFamily="18" charset="0"/>
                                        </a:rPr>
                                      </m:ctrlPr>
                                    </m:funcPr>
                                    <m:fName>
                                      <m:r>
                                        <m:rPr>
                                          <m:sty m:val="p"/>
                                        </m:rPr>
                                        <a:rPr lang="en-US" sz="2800">
                                          <a:latin typeface="Cambria Math" panose="02040503050406030204" pitchFamily="18" charset="0"/>
                                        </a:rPr>
                                        <m:t>log</m:t>
                                      </m:r>
                                    </m:fName>
                                    <m:e>
                                      <m:r>
                                        <a:rPr lang="en-US" sz="2800" b="0" i="1" smtClean="0">
                                          <a:latin typeface="Cambria Math" panose="02040503050406030204" pitchFamily="18" charset="0"/>
                                        </a:rPr>
                                        <m:t>(1−</m:t>
                                      </m:r>
                                      <m:sSub>
                                        <m:sSubPr>
                                          <m:ctrlPr>
                                            <a:rPr lang="en-US" sz="2800" i="1">
                                              <a:latin typeface="Cambria Math" panose="02040503050406030204" pitchFamily="18" charset="0"/>
                                            </a:rPr>
                                          </m:ctrlPr>
                                        </m:sSubPr>
                                        <m:e>
                                          <m:r>
                                            <a:rPr lang="en-US" sz="2800" i="1">
                                              <a:latin typeface="Cambria Math" panose="02040503050406030204" pitchFamily="18" charset="0"/>
                                            </a:rPr>
                                            <m:t>𝐷</m:t>
                                          </m:r>
                                        </m:e>
                                        <m:sub>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𝑑</m:t>
                                              </m:r>
                                            </m:sub>
                                          </m:sSub>
                                        </m:sub>
                                      </m:sSub>
                                      <m:d>
                                        <m:dPr>
                                          <m:ctrlPr>
                                            <a:rPr lang="en-US" sz="2800" i="1" smtClean="0">
                                              <a:latin typeface="Cambria Math" panose="02040503050406030204" pitchFamily="18" charset="0"/>
                                            </a:rPr>
                                          </m:ctrlPr>
                                        </m:dPr>
                                        <m:e>
                                          <m:sSub>
                                            <m:sSubPr>
                                              <m:ctrlPr>
                                                <a:rPr lang="en-US" sz="2800" i="1">
                                                  <a:latin typeface="Cambria Math" panose="02040503050406030204" pitchFamily="18" charset="0"/>
                                                </a:rPr>
                                              </m:ctrlPr>
                                            </m:sSubPr>
                                            <m:e>
                                              <m:r>
                                                <a:rPr lang="en-US" sz="2800" b="0" i="1" smtClean="0">
                                                  <a:latin typeface="Cambria Math" panose="02040503050406030204" pitchFamily="18" charset="0"/>
                                                </a:rPr>
                                                <m:t>𝐺</m:t>
                                              </m:r>
                                            </m:e>
                                            <m:sub>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𝑔</m:t>
                                                  </m:r>
                                                </m:sub>
                                              </m:sSub>
                                            </m:sub>
                                          </m:sSub>
                                          <m:r>
                                            <a:rPr lang="en-US" sz="2800" b="0" i="1" smtClean="0">
                                              <a:latin typeface="Cambria Math" panose="02040503050406030204" pitchFamily="18" charset="0"/>
                                            </a:rPr>
                                            <m:t>(</m:t>
                                          </m:r>
                                          <m:r>
                                            <a:rPr lang="en-US" sz="2800" b="0" i="1" smtClean="0">
                                              <a:latin typeface="Cambria Math" panose="02040503050406030204" pitchFamily="18" charset="0"/>
                                            </a:rPr>
                                            <m:t>𝑧</m:t>
                                          </m:r>
                                          <m:r>
                                            <a:rPr lang="en-US" sz="2800" b="0" i="1" smtClean="0">
                                              <a:latin typeface="Cambria Math" panose="02040503050406030204" pitchFamily="18" charset="0"/>
                                            </a:rPr>
                                            <m:t>)</m:t>
                                          </m:r>
                                        </m:e>
                                      </m:d>
                                      <m:r>
                                        <a:rPr lang="en-US" sz="2800" b="0" i="1" smtClean="0">
                                          <a:latin typeface="Cambria Math" panose="02040503050406030204" pitchFamily="18" charset="0"/>
                                        </a:rPr>
                                        <m:t>)</m:t>
                                      </m:r>
                                    </m:e>
                                  </m:func>
                                </m:e>
                              </m:d>
                            </m:e>
                          </m:func>
                        </m:e>
                      </m:func>
                    </m:oMath>
                  </m:oMathPara>
                </a14:m>
                <a:endParaRPr lang="en-US" sz="2800" b="1" dirty="0"/>
              </a:p>
            </p:txBody>
          </p:sp>
        </mc:Choice>
        <mc:Fallback xmlns="">
          <p:sp>
            <p:nvSpPr>
              <p:cNvPr id="23" name="TextBox 22">
                <a:extLst>
                  <a:ext uri="{FF2B5EF4-FFF2-40B4-BE49-F238E27FC236}">
                    <a16:creationId xmlns:a16="http://schemas.microsoft.com/office/drawing/2014/main" id="{6E1531F0-EDE1-42AB-AF10-E1BE79E8BBA9}"/>
                  </a:ext>
                </a:extLst>
              </p:cNvPr>
              <p:cNvSpPr txBox="1">
                <a:spLocks noRot="1" noChangeAspect="1" noMove="1" noResize="1" noEditPoints="1" noAdjustHandles="1" noChangeArrowheads="1" noChangeShapeType="1" noTextEdit="1"/>
              </p:cNvSpPr>
              <p:nvPr/>
            </p:nvSpPr>
            <p:spPr>
              <a:xfrm>
                <a:off x="438708" y="4777987"/>
                <a:ext cx="11132598" cy="86081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3079353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59B8-5616-49BC-B9EB-9A5E73D30EEC}"/>
              </a:ext>
            </a:extLst>
          </p:cNvPr>
          <p:cNvSpPr>
            <a:spLocks noGrp="1"/>
          </p:cNvSpPr>
          <p:nvPr>
            <p:ph type="title"/>
          </p:nvPr>
        </p:nvSpPr>
        <p:spPr/>
        <p:txBody>
          <a:bodyPr/>
          <a:lstStyle/>
          <a:p>
            <a:r>
              <a:rPr lang="en-US" dirty="0"/>
              <a:t>DW Gan</a:t>
            </a:r>
          </a:p>
        </p:txBody>
      </p:sp>
      <p:sp>
        <p:nvSpPr>
          <p:cNvPr id="3" name="Text Placeholder 2">
            <a:extLst>
              <a:ext uri="{FF2B5EF4-FFF2-40B4-BE49-F238E27FC236}">
                <a16:creationId xmlns:a16="http://schemas.microsoft.com/office/drawing/2014/main" id="{07F429B7-BD91-49FD-B5E0-2D89374340F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8501859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3DA88A-9E42-4734-AAAB-AB0924CF1E8E}"/>
              </a:ext>
            </a:extLst>
          </p:cNvPr>
          <p:cNvSpPr>
            <a:spLocks noGrp="1"/>
          </p:cNvSpPr>
          <p:nvPr>
            <p:ph type="title"/>
          </p:nvPr>
        </p:nvSpPr>
        <p:spPr/>
        <p:txBody>
          <a:bodyPr/>
          <a:lstStyle/>
          <a:p>
            <a:r>
              <a:rPr lang="en-US" dirty="0" err="1"/>
              <a:t>Giới</a:t>
            </a:r>
            <a:r>
              <a:rPr lang="en-US" dirty="0"/>
              <a:t> </a:t>
            </a:r>
            <a:r>
              <a:rPr lang="en-US" dirty="0" err="1"/>
              <a:t>thiệu</a:t>
            </a:r>
            <a:endParaRPr lang="en-US" dirty="0"/>
          </a:p>
        </p:txBody>
      </p:sp>
      <p:sp>
        <p:nvSpPr>
          <p:cNvPr id="5" name="Text Placeholder 4">
            <a:extLst>
              <a:ext uri="{FF2B5EF4-FFF2-40B4-BE49-F238E27FC236}">
                <a16:creationId xmlns:a16="http://schemas.microsoft.com/office/drawing/2014/main" id="{26010DDB-3DA7-4BC6-9BDB-5B99D7EC824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016881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chart&#10;&#10;Description automatically generated">
            <a:extLst>
              <a:ext uri="{FF2B5EF4-FFF2-40B4-BE49-F238E27FC236}">
                <a16:creationId xmlns:a16="http://schemas.microsoft.com/office/drawing/2014/main" id="{02EB31AA-0912-479A-BCC2-042CBBBB1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381000"/>
            <a:ext cx="9525000" cy="5739230"/>
          </a:xfrm>
          <a:prstGeom prst="rect">
            <a:avLst/>
          </a:prstGeom>
        </p:spPr>
      </p:pic>
    </p:spTree>
    <p:extLst>
      <p:ext uri="{BB962C8B-B14F-4D97-AF65-F5344CB8AC3E}">
        <p14:creationId xmlns:p14="http://schemas.microsoft.com/office/powerpoint/2010/main" val="237441043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3DA88A-9E42-4734-AAAB-AB0924CF1E8E}"/>
              </a:ext>
            </a:extLst>
          </p:cNvPr>
          <p:cNvSpPr>
            <a:spLocks noGrp="1"/>
          </p:cNvSpPr>
          <p:nvPr>
            <p:ph type="title"/>
          </p:nvPr>
        </p:nvSpPr>
        <p:spPr/>
        <p:txBody>
          <a:bodyPr/>
          <a:lstStyle/>
          <a:p>
            <a:r>
              <a:rPr lang="en-US" dirty="0"/>
              <a:t>DW GAN</a:t>
            </a:r>
          </a:p>
        </p:txBody>
      </p:sp>
      <p:pic>
        <p:nvPicPr>
          <p:cNvPr id="5" name="Content Placeholder 4">
            <a:extLst>
              <a:ext uri="{FF2B5EF4-FFF2-40B4-BE49-F238E27FC236}">
                <a16:creationId xmlns:a16="http://schemas.microsoft.com/office/drawing/2014/main" id="{46A397F3-E837-455C-B758-C13EE2EC998D}"/>
              </a:ext>
            </a:extLst>
          </p:cNvPr>
          <p:cNvPicPr>
            <a:picLocks noGrp="1" noChangeAspect="1"/>
          </p:cNvPicPr>
          <p:nvPr>
            <p:ph idx="1"/>
          </p:nvPr>
        </p:nvPicPr>
        <p:blipFill>
          <a:blip r:embed="rId2"/>
          <a:stretch>
            <a:fillRect/>
          </a:stretch>
        </p:blipFill>
        <p:spPr>
          <a:xfrm>
            <a:off x="932729" y="2129389"/>
            <a:ext cx="10116271" cy="3467584"/>
          </a:xfrm>
          <a:prstGeom prst="rect">
            <a:avLst/>
          </a:prstGeom>
        </p:spPr>
      </p:pic>
    </p:spTree>
    <p:extLst>
      <p:ext uri="{BB962C8B-B14F-4D97-AF65-F5344CB8AC3E}">
        <p14:creationId xmlns:p14="http://schemas.microsoft.com/office/powerpoint/2010/main" val="350023598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83B5A-7875-461E-A4CF-A23306C1362B}"/>
              </a:ext>
            </a:extLst>
          </p:cNvPr>
          <p:cNvSpPr>
            <a:spLocks noGrp="1"/>
          </p:cNvSpPr>
          <p:nvPr>
            <p:ph type="title"/>
          </p:nvPr>
        </p:nvSpPr>
        <p:spPr/>
        <p:txBody>
          <a:bodyPr/>
          <a:lstStyle/>
          <a:p>
            <a:r>
              <a:rPr lang="en-US" dirty="0"/>
              <a:t>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3BFC6D-1237-4414-9C2E-AD10648C41A9}"/>
                  </a:ext>
                </a:extLst>
              </p:cNvPr>
              <p:cNvSpPr>
                <a:spLocks noGrp="1"/>
              </p:cNvSpPr>
              <p:nvPr>
                <p:ph idx="1"/>
              </p:nvPr>
            </p:nvSpPr>
            <p:spPr/>
            <p:txBody>
              <a:bodyPr/>
              <a:lstStyle/>
              <a:p>
                <a:pPr marL="0" marR="0" indent="270510" algn="just">
                  <a:lnSpc>
                    <a:spcPct val="130000"/>
                  </a:lnSpc>
                  <a:spcBef>
                    <a:spcPts val="0"/>
                  </a:spcBef>
                  <a:spcAft>
                    <a:spcPts val="400"/>
                  </a:spcAft>
                </a:pPr>
                <a:r>
                  <a:rPr lang="en-US" sz="1800" dirty="0">
                    <a:effectLst/>
                    <a:latin typeface="Times New Roman" panose="02020603050405020304" pitchFamily="18" charset="0"/>
                    <a:ea typeface="Times New Roman" panose="02020603050405020304" pitchFamily="18" charset="0"/>
                  </a:rPr>
                  <a:t>Smooth L1 loss:</a:t>
                </a:r>
              </a:p>
              <a:p>
                <a:pPr marL="400050" lvl="1" indent="270510" algn="just">
                  <a:lnSpc>
                    <a:spcPct val="130000"/>
                  </a:lnSpc>
                  <a:spcBef>
                    <a:spcPts val="0"/>
                  </a:spcBef>
                  <a:spcAft>
                    <a:spcPts val="400"/>
                  </a:spcAft>
                </a:pPr>
                <a14:m>
                  <m:oMath xmlns:m="http://schemas.openxmlformats.org/officeDocument/2006/math">
                    <m:sSub>
                      <m:sSubPr>
                        <m:ctrlPr>
                          <a:rPr lang="en-US" sz="1800" i="1" smtClean="0">
                            <a:solidFill>
                              <a:srgbClr val="FF0000"/>
                            </a:solidFill>
                            <a:effectLst/>
                            <a:latin typeface="Cambria Math" panose="02040503050406030204" pitchFamily="18" charset="0"/>
                            <a:ea typeface="Times New Roman" panose="02020603050405020304" pitchFamily="18" charset="0"/>
                          </a:rPr>
                        </m:ctrlPr>
                      </m:sSubPr>
                      <m:e>
                        <m:r>
                          <a:rPr lang="en-US" sz="1800" i="1">
                            <a:solidFill>
                              <a:srgbClr val="FF0000"/>
                            </a:solidFill>
                            <a:effectLst/>
                            <a:latin typeface="Cambria Math" panose="02040503050406030204" pitchFamily="18" charset="0"/>
                            <a:ea typeface="Times New Roman" panose="02020603050405020304" pitchFamily="18" charset="0"/>
                          </a:rPr>
                          <m:t>𝐿</m:t>
                        </m:r>
                      </m:e>
                      <m:sub>
                        <m:r>
                          <a:rPr lang="en-US" sz="1800" i="1">
                            <a:solidFill>
                              <a:srgbClr val="FF0000"/>
                            </a:solidFill>
                            <a:effectLst/>
                            <a:latin typeface="Cambria Math" panose="02040503050406030204" pitchFamily="18" charset="0"/>
                            <a:ea typeface="Times New Roman" panose="02020603050405020304" pitchFamily="18" charset="0"/>
                          </a:rPr>
                          <m:t>1</m:t>
                        </m:r>
                      </m:sub>
                    </m:sSub>
                    <m:r>
                      <a:rPr lang="en-US" sz="1800" i="1">
                        <a:solidFill>
                          <a:srgbClr val="FF0000"/>
                        </a:solidFill>
                        <a:effectLst/>
                        <a:latin typeface="Cambria Math" panose="02040503050406030204" pitchFamily="18" charset="0"/>
                        <a:ea typeface="Times New Roman" panose="02020603050405020304" pitchFamily="18" charset="0"/>
                      </a:rPr>
                      <m:t>= </m:t>
                    </m:r>
                    <m:f>
                      <m:fPr>
                        <m:ctrlPr>
                          <a:rPr lang="en-US" sz="1800" i="1">
                            <a:solidFill>
                              <a:srgbClr val="FF0000"/>
                            </a:solidFill>
                            <a:effectLst/>
                            <a:latin typeface="Cambria Math" panose="02040503050406030204" pitchFamily="18" charset="0"/>
                            <a:ea typeface="Times New Roman" panose="02020603050405020304" pitchFamily="18" charset="0"/>
                          </a:rPr>
                        </m:ctrlPr>
                      </m:fPr>
                      <m:num>
                        <m:r>
                          <a:rPr lang="en-US" sz="1800" i="1">
                            <a:solidFill>
                              <a:srgbClr val="FF0000"/>
                            </a:solidFill>
                            <a:effectLst/>
                            <a:latin typeface="Cambria Math" panose="02040503050406030204" pitchFamily="18" charset="0"/>
                            <a:ea typeface="Times New Roman" panose="02020603050405020304" pitchFamily="18" charset="0"/>
                          </a:rPr>
                          <m:t>1</m:t>
                        </m:r>
                      </m:num>
                      <m:den>
                        <m:r>
                          <a:rPr lang="en-US" sz="1800" i="1">
                            <a:solidFill>
                              <a:srgbClr val="FF0000"/>
                            </a:solidFill>
                            <a:effectLst/>
                            <a:latin typeface="Cambria Math" panose="02040503050406030204" pitchFamily="18" charset="0"/>
                            <a:ea typeface="Times New Roman" panose="02020603050405020304" pitchFamily="18" charset="0"/>
                          </a:rPr>
                          <m:t>3</m:t>
                        </m:r>
                        <m:r>
                          <a:rPr lang="en-US" sz="1800" i="1">
                            <a:solidFill>
                              <a:srgbClr val="FF0000"/>
                            </a:solidFill>
                            <a:effectLst/>
                            <a:latin typeface="Cambria Math" panose="02040503050406030204" pitchFamily="18" charset="0"/>
                            <a:ea typeface="Times New Roman" panose="02020603050405020304" pitchFamily="18" charset="0"/>
                          </a:rPr>
                          <m:t>𝑁</m:t>
                        </m:r>
                      </m:den>
                    </m:f>
                    <m:nary>
                      <m:naryPr>
                        <m:chr m:val="∑"/>
                        <m:limLoc m:val="undOvr"/>
                        <m:ctrlPr>
                          <a:rPr lang="en-US" sz="1800" i="1">
                            <a:solidFill>
                              <a:srgbClr val="FF0000"/>
                            </a:solidFill>
                            <a:effectLst/>
                            <a:latin typeface="Cambria Math" panose="02040503050406030204" pitchFamily="18" charset="0"/>
                            <a:ea typeface="Times New Roman" panose="02020603050405020304" pitchFamily="18" charset="0"/>
                          </a:rPr>
                        </m:ctrlPr>
                      </m:naryPr>
                      <m:sub>
                        <m:r>
                          <a:rPr lang="en-US" sz="1800" i="1">
                            <a:solidFill>
                              <a:srgbClr val="FF0000"/>
                            </a:solidFill>
                            <a:effectLst/>
                            <a:latin typeface="Cambria Math" panose="02040503050406030204" pitchFamily="18" charset="0"/>
                            <a:ea typeface="Times New Roman" panose="02020603050405020304" pitchFamily="18" charset="0"/>
                          </a:rPr>
                          <m:t>𝑖</m:t>
                        </m:r>
                        <m:r>
                          <a:rPr lang="en-US" sz="1800" i="1">
                            <a:solidFill>
                              <a:srgbClr val="FF0000"/>
                            </a:solidFill>
                            <a:effectLst/>
                            <a:latin typeface="Cambria Math" panose="02040503050406030204" pitchFamily="18" charset="0"/>
                            <a:ea typeface="Times New Roman" panose="02020603050405020304" pitchFamily="18" charset="0"/>
                          </a:rPr>
                          <m:t>=1</m:t>
                        </m:r>
                      </m:sub>
                      <m:sup>
                        <m:r>
                          <a:rPr lang="en-US" sz="1800" i="1">
                            <a:solidFill>
                              <a:srgbClr val="FF0000"/>
                            </a:solidFill>
                            <a:effectLst/>
                            <a:latin typeface="Cambria Math" panose="02040503050406030204" pitchFamily="18" charset="0"/>
                            <a:ea typeface="Times New Roman" panose="02020603050405020304" pitchFamily="18" charset="0"/>
                          </a:rPr>
                          <m:t>𝑁</m:t>
                        </m:r>
                      </m:sup>
                      <m:e>
                        <m:nary>
                          <m:naryPr>
                            <m:chr m:val="∑"/>
                            <m:limLoc m:val="undOvr"/>
                            <m:ctrlPr>
                              <a:rPr lang="en-US" sz="1800" i="1">
                                <a:solidFill>
                                  <a:srgbClr val="FF0000"/>
                                </a:solidFill>
                                <a:effectLst/>
                                <a:latin typeface="Cambria Math" panose="02040503050406030204" pitchFamily="18" charset="0"/>
                                <a:ea typeface="Times New Roman" panose="02020603050405020304" pitchFamily="18" charset="0"/>
                              </a:rPr>
                            </m:ctrlPr>
                          </m:naryPr>
                          <m:sub>
                            <m:r>
                              <a:rPr lang="en-US" sz="1800" i="1">
                                <a:solidFill>
                                  <a:srgbClr val="FF0000"/>
                                </a:solidFill>
                                <a:effectLst/>
                                <a:latin typeface="Cambria Math" panose="02040503050406030204" pitchFamily="18" charset="0"/>
                                <a:ea typeface="Times New Roman" panose="02020603050405020304" pitchFamily="18" charset="0"/>
                              </a:rPr>
                              <m:t>𝑐</m:t>
                            </m:r>
                            <m:r>
                              <a:rPr lang="en-US" sz="1800" i="1">
                                <a:solidFill>
                                  <a:srgbClr val="FF0000"/>
                                </a:solidFill>
                                <a:effectLst/>
                                <a:latin typeface="Cambria Math" panose="02040503050406030204" pitchFamily="18" charset="0"/>
                                <a:ea typeface="Times New Roman" panose="02020603050405020304" pitchFamily="18" charset="0"/>
                              </a:rPr>
                              <m:t>=1</m:t>
                            </m:r>
                          </m:sub>
                          <m:sup>
                            <m:r>
                              <a:rPr lang="en-US" sz="1800" i="1">
                                <a:solidFill>
                                  <a:srgbClr val="FF0000"/>
                                </a:solidFill>
                                <a:effectLst/>
                                <a:latin typeface="Cambria Math" panose="02040503050406030204" pitchFamily="18" charset="0"/>
                                <a:ea typeface="Times New Roman" panose="02020603050405020304" pitchFamily="18" charset="0"/>
                              </a:rPr>
                              <m:t>3</m:t>
                            </m:r>
                          </m:sup>
                          <m:e>
                            <m:r>
                              <a:rPr lang="en-US" sz="1800" i="1">
                                <a:solidFill>
                                  <a:srgbClr val="FF0000"/>
                                </a:solidFill>
                                <a:effectLst/>
                                <a:latin typeface="Cambria Math" panose="02040503050406030204" pitchFamily="18" charset="0"/>
                                <a:ea typeface="Times New Roman" panose="02020603050405020304" pitchFamily="18" charset="0"/>
                              </a:rPr>
                              <m:t>𝛼</m:t>
                            </m:r>
                            <m:d>
                              <m:dPr>
                                <m:ctrlPr>
                                  <a:rPr lang="en-US" sz="1800" i="1">
                                    <a:solidFill>
                                      <a:srgbClr val="FF0000"/>
                                    </a:solidFill>
                                    <a:effectLst/>
                                    <a:latin typeface="Cambria Math" panose="02040503050406030204" pitchFamily="18" charset="0"/>
                                    <a:ea typeface="Times New Roman" panose="02020603050405020304" pitchFamily="18" charset="0"/>
                                  </a:rPr>
                                </m:ctrlPr>
                              </m:dPr>
                              <m:e>
                                <m:sSub>
                                  <m:sSubPr>
                                    <m:ctrlPr>
                                      <a:rPr lang="en-US" sz="1800" i="1">
                                        <a:solidFill>
                                          <a:srgbClr val="FF0000"/>
                                        </a:solidFill>
                                        <a:effectLst/>
                                        <a:latin typeface="Cambria Math" panose="02040503050406030204" pitchFamily="18" charset="0"/>
                                        <a:ea typeface="Times New Roman" panose="02020603050405020304" pitchFamily="18" charset="0"/>
                                      </a:rPr>
                                    </m:ctrlPr>
                                  </m:sSubPr>
                                  <m:e>
                                    <m:acc>
                                      <m:accPr>
                                        <m:chr m:val="̂"/>
                                        <m:ctrlPr>
                                          <a:rPr lang="en-US" sz="1800" i="1">
                                            <a:solidFill>
                                              <a:srgbClr val="FF0000"/>
                                            </a:solidFill>
                                            <a:effectLst/>
                                            <a:latin typeface="Cambria Math" panose="02040503050406030204" pitchFamily="18" charset="0"/>
                                            <a:ea typeface="Times New Roman" panose="02020603050405020304" pitchFamily="18" charset="0"/>
                                          </a:rPr>
                                        </m:ctrlPr>
                                      </m:accPr>
                                      <m:e>
                                        <m:r>
                                          <a:rPr lang="en-US" sz="1800" i="1">
                                            <a:solidFill>
                                              <a:srgbClr val="FF0000"/>
                                            </a:solidFill>
                                            <a:effectLst/>
                                            <a:latin typeface="Cambria Math" panose="02040503050406030204" pitchFamily="18" charset="0"/>
                                            <a:ea typeface="Times New Roman" panose="02020603050405020304" pitchFamily="18" charset="0"/>
                                          </a:rPr>
                                          <m:t>𝐼</m:t>
                                        </m:r>
                                      </m:e>
                                    </m:acc>
                                  </m:e>
                                  <m:sub>
                                    <m:r>
                                      <a:rPr lang="en-US" sz="1800" i="1">
                                        <a:solidFill>
                                          <a:srgbClr val="FF0000"/>
                                        </a:solidFill>
                                        <a:effectLst/>
                                        <a:latin typeface="Cambria Math" panose="02040503050406030204" pitchFamily="18" charset="0"/>
                                        <a:ea typeface="Times New Roman" panose="02020603050405020304" pitchFamily="18" charset="0"/>
                                      </a:rPr>
                                      <m:t>𝑐</m:t>
                                    </m:r>
                                  </m:sub>
                                </m:sSub>
                                <m:d>
                                  <m:dPr>
                                    <m:ctrlPr>
                                      <a:rPr lang="en-US" sz="1800" i="1">
                                        <a:solidFill>
                                          <a:srgbClr val="FF0000"/>
                                        </a:solidFill>
                                        <a:effectLst/>
                                        <a:latin typeface="Cambria Math" panose="02040503050406030204" pitchFamily="18" charset="0"/>
                                        <a:ea typeface="Times New Roman" panose="02020603050405020304" pitchFamily="18" charset="0"/>
                                      </a:rPr>
                                    </m:ctrlPr>
                                  </m:dPr>
                                  <m:e>
                                    <m:r>
                                      <a:rPr lang="en-US" sz="1800" i="1">
                                        <a:solidFill>
                                          <a:srgbClr val="FF0000"/>
                                        </a:solidFill>
                                        <a:effectLst/>
                                        <a:latin typeface="Cambria Math" panose="02040503050406030204" pitchFamily="18" charset="0"/>
                                        <a:ea typeface="Times New Roman" panose="02020603050405020304" pitchFamily="18" charset="0"/>
                                      </a:rPr>
                                      <m:t>𝑖</m:t>
                                    </m:r>
                                  </m:e>
                                </m:d>
                                <m:r>
                                  <a:rPr lang="en-US" sz="1800" i="1">
                                    <a:solidFill>
                                      <a:srgbClr val="FF0000"/>
                                    </a:solidFill>
                                    <a:effectLst/>
                                    <a:latin typeface="Cambria Math" panose="02040503050406030204" pitchFamily="18" charset="0"/>
                                    <a:ea typeface="Times New Roman" panose="02020603050405020304" pitchFamily="18" charset="0"/>
                                  </a:rPr>
                                  <m:t>−</m:t>
                                </m:r>
                                <m:sSubSup>
                                  <m:sSubSupPr>
                                    <m:ctrlPr>
                                      <a:rPr lang="en-US" sz="1800" i="1">
                                        <a:solidFill>
                                          <a:srgbClr val="FF0000"/>
                                        </a:solidFill>
                                        <a:effectLst/>
                                        <a:latin typeface="Cambria Math" panose="02040503050406030204" pitchFamily="18" charset="0"/>
                                        <a:ea typeface="Times New Roman" panose="02020603050405020304" pitchFamily="18" charset="0"/>
                                      </a:rPr>
                                    </m:ctrlPr>
                                  </m:sSubSupPr>
                                  <m:e>
                                    <m:r>
                                      <a:rPr lang="en-US" sz="1800" i="1">
                                        <a:solidFill>
                                          <a:srgbClr val="FF0000"/>
                                        </a:solidFill>
                                        <a:effectLst/>
                                        <a:latin typeface="Cambria Math" panose="02040503050406030204" pitchFamily="18" charset="0"/>
                                        <a:ea typeface="Times New Roman" panose="02020603050405020304" pitchFamily="18" charset="0"/>
                                      </a:rPr>
                                      <m:t>𝐼</m:t>
                                    </m:r>
                                  </m:e>
                                  <m:sub>
                                    <m:r>
                                      <a:rPr lang="en-US" sz="1800" i="1">
                                        <a:solidFill>
                                          <a:srgbClr val="FF0000"/>
                                        </a:solidFill>
                                        <a:effectLst/>
                                        <a:latin typeface="Cambria Math" panose="02040503050406030204" pitchFamily="18" charset="0"/>
                                        <a:ea typeface="Times New Roman" panose="02020603050405020304" pitchFamily="18" charset="0"/>
                                      </a:rPr>
                                      <m:t>𝑐</m:t>
                                    </m:r>
                                  </m:sub>
                                  <m:sup>
                                    <m:r>
                                      <a:rPr lang="en-US" sz="1800" i="1">
                                        <a:solidFill>
                                          <a:srgbClr val="FF0000"/>
                                        </a:solidFill>
                                        <a:effectLst/>
                                        <a:latin typeface="Cambria Math" panose="02040503050406030204" pitchFamily="18" charset="0"/>
                                        <a:ea typeface="Times New Roman" panose="02020603050405020304" pitchFamily="18" charset="0"/>
                                      </a:rPr>
                                      <m:t>𝑔𝑡</m:t>
                                    </m:r>
                                  </m:sup>
                                </m:sSubSup>
                                <m:d>
                                  <m:dPr>
                                    <m:ctrlPr>
                                      <a:rPr lang="en-US" sz="1800" i="1">
                                        <a:solidFill>
                                          <a:srgbClr val="FF0000"/>
                                        </a:solidFill>
                                        <a:effectLst/>
                                        <a:latin typeface="Cambria Math" panose="02040503050406030204" pitchFamily="18" charset="0"/>
                                        <a:ea typeface="Times New Roman" panose="02020603050405020304" pitchFamily="18" charset="0"/>
                                      </a:rPr>
                                    </m:ctrlPr>
                                  </m:dPr>
                                  <m:e>
                                    <m:r>
                                      <a:rPr lang="en-US" sz="1800" i="1">
                                        <a:solidFill>
                                          <a:srgbClr val="FF0000"/>
                                        </a:solidFill>
                                        <a:effectLst/>
                                        <a:latin typeface="Cambria Math" panose="02040503050406030204" pitchFamily="18" charset="0"/>
                                        <a:ea typeface="Times New Roman" panose="02020603050405020304" pitchFamily="18" charset="0"/>
                                      </a:rPr>
                                      <m:t>𝑖</m:t>
                                    </m:r>
                                  </m:e>
                                </m:d>
                              </m:e>
                            </m:d>
                          </m:e>
                        </m:nary>
                      </m:e>
                    </m:nary>
                  </m:oMath>
                </a14:m>
                <a:endParaRPr lang="en-US" sz="1800" dirty="0">
                  <a:effectLst/>
                  <a:latin typeface="Times New Roman" panose="02020603050405020304" pitchFamily="18" charset="0"/>
                  <a:ea typeface="Times New Roman" panose="02020603050405020304" pitchFamily="18" charset="0"/>
                </a:endParaRPr>
              </a:p>
              <a:p>
                <a:pPr marL="400050" lvl="1" indent="270510" algn="just">
                  <a:lnSpc>
                    <a:spcPct val="130000"/>
                  </a:lnSpc>
                  <a:spcBef>
                    <a:spcPts val="0"/>
                  </a:spcBef>
                  <a:spcAft>
                    <a:spcPts val="400"/>
                  </a:spcAft>
                </a:pPr>
                <a14:m>
                  <m:oMath xmlns:m="http://schemas.openxmlformats.org/officeDocument/2006/math">
                    <m:r>
                      <a:rPr lang="en-US" sz="1800" i="1">
                        <a:effectLst/>
                        <a:latin typeface="Cambria Math" panose="02040503050406030204" pitchFamily="18" charset="0"/>
                        <a:ea typeface="Times New Roman" panose="02020603050405020304" pitchFamily="18" charset="0"/>
                      </a:rPr>
                      <m:t>𝛼</m:t>
                    </m:r>
                    <m:d>
                      <m:dPr>
                        <m:ctrlPr>
                          <a:rPr lang="en-US" sz="1800" i="1">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rPr>
                          <m:t>𝑒</m:t>
                        </m:r>
                      </m:e>
                    </m:d>
                    <m:r>
                      <a:rPr lang="en-US" sz="1800" i="1">
                        <a:effectLst/>
                        <a:latin typeface="Cambria Math" panose="02040503050406030204" pitchFamily="18" charset="0"/>
                        <a:ea typeface="Times New Roman" panose="02020603050405020304" pitchFamily="18" charset="0"/>
                      </a:rPr>
                      <m:t>=</m:t>
                    </m:r>
                    <m:d>
                      <m:dPr>
                        <m:begChr m:val="{"/>
                        <m:endChr m:val=""/>
                        <m:ctrlPr>
                          <a:rPr lang="en-US" sz="1800" i="1">
                            <a:effectLst/>
                            <a:latin typeface="Cambria Math" panose="02040503050406030204" pitchFamily="18" charset="0"/>
                            <a:ea typeface="Times New Roman" panose="02020603050405020304" pitchFamily="18" charset="0"/>
                          </a:rPr>
                        </m:ctrlPr>
                      </m:dPr>
                      <m:e>
                        <m:eqArr>
                          <m:eqArrPr>
                            <m:ctrlPr>
                              <a:rPr lang="en-US" sz="1800" i="1">
                                <a:effectLst/>
                                <a:latin typeface="Cambria Math" panose="02040503050406030204" pitchFamily="18" charset="0"/>
                                <a:ea typeface="Times New Roman" panose="02020603050405020304" pitchFamily="18" charset="0"/>
                              </a:rPr>
                            </m:ctrlPr>
                          </m:eqArrPr>
                          <m:e>
                            <m:r>
                              <a:rPr lang="en-US" sz="1800" i="1">
                                <a:effectLst/>
                                <a:latin typeface="Cambria Math" panose="02040503050406030204" pitchFamily="18" charset="0"/>
                                <a:ea typeface="Times New Roman" panose="02020603050405020304" pitchFamily="18" charset="0"/>
                              </a:rPr>
                              <m:t>0.5</m:t>
                            </m:r>
                            <m:sSup>
                              <m:sSupPr>
                                <m:ctrlPr>
                                  <a:rPr lang="en-US" sz="1800"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rPr>
                                  <m:t>𝑒</m:t>
                                </m:r>
                              </m:e>
                              <m:sup>
                                <m:r>
                                  <a:rPr lang="en-US" sz="1800" i="1">
                                    <a:effectLst/>
                                    <a:latin typeface="Cambria Math" panose="02040503050406030204" pitchFamily="18" charset="0"/>
                                    <a:ea typeface="Times New Roman" panose="02020603050405020304" pitchFamily="18" charset="0"/>
                                  </a:rPr>
                                  <m:t>2</m:t>
                                </m:r>
                              </m:sup>
                            </m:sSup>
                            <m:r>
                              <a:rPr lang="en-US" sz="1800" i="1">
                                <a:effectLst/>
                                <a:latin typeface="Cambria Math" panose="02040503050406030204" pitchFamily="18" charset="0"/>
                                <a:ea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rPr>
                              <m:t>𝑖𝑓</m:t>
                            </m:r>
                            <m:r>
                              <a:rPr lang="en-US" sz="1800" i="1">
                                <a:effectLst/>
                                <a:latin typeface="Cambria Math" panose="02040503050406030204" pitchFamily="18" charset="0"/>
                                <a:ea typeface="Times New Roman" panose="02020603050405020304" pitchFamily="18" charset="0"/>
                              </a:rPr>
                              <m:t> </m:t>
                            </m:r>
                            <m:d>
                              <m:dPr>
                                <m:begChr m:val="|"/>
                                <m:endChr m:val="|"/>
                                <m:ctrlPr>
                                  <a:rPr lang="en-US" sz="1800" i="1">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rPr>
                                  <m:t>𝑒</m:t>
                                </m:r>
                              </m:e>
                            </m:d>
                            <m:r>
                              <a:rPr lang="en-US" sz="1800" i="1">
                                <a:effectLst/>
                                <a:latin typeface="Cambria Math" panose="02040503050406030204" pitchFamily="18" charset="0"/>
                                <a:ea typeface="Times New Roman" panose="02020603050405020304" pitchFamily="18" charset="0"/>
                              </a:rPr>
                              <m:t>&lt;1</m:t>
                            </m:r>
                          </m:e>
                          <m:e>
                            <m:d>
                              <m:dPr>
                                <m:begChr m:val="|"/>
                                <m:endChr m:val="|"/>
                                <m:ctrlPr>
                                  <a:rPr lang="en-US" sz="1800" i="1">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rPr>
                                  <m:t>𝑒</m:t>
                                </m:r>
                              </m:e>
                            </m:d>
                            <m:r>
                              <a:rPr lang="en-US" sz="1800" i="1">
                                <a:effectLst/>
                                <a:latin typeface="Cambria Math" panose="02040503050406030204" pitchFamily="18" charset="0"/>
                                <a:ea typeface="Times New Roman" panose="02020603050405020304" pitchFamily="18" charset="0"/>
                              </a:rPr>
                              <m:t>−0.5</m:t>
                            </m:r>
                          </m:e>
                        </m:eqArr>
                      </m:e>
                    </m:d>
                  </m:oMath>
                </a14:m>
                <a:endParaRPr lang="en-US" sz="1800" dirty="0">
                  <a:latin typeface="Times New Roman" panose="02020603050405020304" pitchFamily="18" charset="0"/>
                  <a:ea typeface="Times New Roman" panose="02020603050405020304" pitchFamily="18" charset="0"/>
                </a:endParaRPr>
              </a:p>
              <a:p>
                <a:pPr marL="0" marR="0" indent="270510" algn="just">
                  <a:lnSpc>
                    <a:spcPct val="130000"/>
                  </a:lnSpc>
                  <a:spcBef>
                    <a:spcPts val="0"/>
                  </a:spcBef>
                  <a:spcAft>
                    <a:spcPts val="400"/>
                  </a:spcAft>
                </a:pPr>
                <a:r>
                  <a:rPr lang="en-US" sz="1800" dirty="0">
                    <a:solidFill>
                      <a:srgbClr val="FF0000"/>
                    </a:solidFill>
                    <a:effectLst/>
                    <a:latin typeface="Times New Roman" panose="02020603050405020304" pitchFamily="18" charset="0"/>
                    <a:ea typeface="Times New Roman" panose="02020603050405020304" pitchFamily="18" charset="0"/>
                  </a:rPr>
                  <a:t>Perceptual loss:</a:t>
                </a:r>
              </a:p>
              <a:p>
                <a:pPr marL="400050" lvl="1" indent="270510" algn="just">
                  <a:lnSpc>
                    <a:spcPct val="130000"/>
                  </a:lnSpc>
                  <a:spcBef>
                    <a:spcPts val="0"/>
                  </a:spcBef>
                  <a:spcAft>
                    <a:spcPts val="400"/>
                  </a:spcAft>
                </a:pP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𝐿</m:t>
                        </m:r>
                      </m:e>
                      <m:sub>
                        <m:r>
                          <a:rPr lang="en-US" sz="1800" i="1">
                            <a:effectLst/>
                            <a:latin typeface="Cambria Math" panose="02040503050406030204" pitchFamily="18" charset="0"/>
                            <a:ea typeface="Times New Roman" panose="02020603050405020304" pitchFamily="18" charset="0"/>
                          </a:rPr>
                          <m:t>2</m:t>
                        </m:r>
                      </m:sub>
                    </m:sSub>
                    <m:r>
                      <a:rPr lang="en-US" sz="1800" i="1">
                        <a:effectLst/>
                        <a:latin typeface="Cambria Math" panose="02040503050406030204" pitchFamily="18" charset="0"/>
                        <a:ea typeface="Times New Roman" panose="02020603050405020304" pitchFamily="18" charset="0"/>
                      </a:rPr>
                      <m:t>=</m:t>
                    </m:r>
                    <m:nary>
                      <m:naryPr>
                        <m:chr m:val="∑"/>
                        <m:limLoc m:val="undOvr"/>
                        <m:ctrlPr>
                          <a:rPr lang="en-US" sz="1800" i="1">
                            <a:effectLst/>
                            <a:latin typeface="Cambria Math" panose="02040503050406030204" pitchFamily="18" charset="0"/>
                            <a:ea typeface="Times New Roman" panose="02020603050405020304" pitchFamily="18" charset="0"/>
                          </a:rPr>
                        </m:ctrlPr>
                      </m:naryPr>
                      <m:sub>
                        <m:r>
                          <a:rPr lang="en-US" sz="1800" i="1">
                            <a:effectLst/>
                            <a:latin typeface="Cambria Math" panose="02040503050406030204" pitchFamily="18" charset="0"/>
                            <a:ea typeface="Times New Roman" panose="02020603050405020304" pitchFamily="18" charset="0"/>
                          </a:rPr>
                          <m:t>𝑗</m:t>
                        </m:r>
                        <m:r>
                          <a:rPr lang="en-US" sz="1800" i="1">
                            <a:effectLst/>
                            <a:latin typeface="Cambria Math" panose="02040503050406030204" pitchFamily="18" charset="0"/>
                            <a:ea typeface="Times New Roman" panose="02020603050405020304" pitchFamily="18" charset="0"/>
                          </a:rPr>
                          <m:t>=1</m:t>
                        </m:r>
                      </m:sub>
                      <m:sup>
                        <m:r>
                          <a:rPr lang="en-US" sz="1800" i="1">
                            <a:effectLst/>
                            <a:latin typeface="Cambria Math" panose="02040503050406030204" pitchFamily="18" charset="0"/>
                            <a:ea typeface="Times New Roman" panose="02020603050405020304" pitchFamily="18" charset="0"/>
                          </a:rPr>
                          <m:t>3</m:t>
                        </m:r>
                      </m:sup>
                      <m:e>
                        <m:f>
                          <m:fPr>
                            <m:ctrlPr>
                              <a:rPr lang="en-US" sz="1800" i="1">
                                <a:effectLst/>
                                <a:latin typeface="Cambria Math" panose="02040503050406030204" pitchFamily="18" charset="0"/>
                                <a:ea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rPr>
                              <m:t>1</m:t>
                            </m:r>
                          </m:num>
                          <m:den>
                            <m:sSub>
                              <m:sSubPr>
                                <m:ctrlPr>
                                  <a:rPr lang="en-US"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𝐶</m:t>
                                </m:r>
                              </m:e>
                              <m:sub>
                                <m:r>
                                  <a:rPr lang="en-US" sz="1800" i="1">
                                    <a:effectLst/>
                                    <a:latin typeface="Cambria Math" panose="02040503050406030204" pitchFamily="18" charset="0"/>
                                    <a:ea typeface="Times New Roman" panose="02020603050405020304" pitchFamily="18" charset="0"/>
                                  </a:rPr>
                                  <m:t>𝑗</m:t>
                                </m:r>
                              </m:sub>
                            </m:sSub>
                            <m:sSub>
                              <m:sSubPr>
                                <m:ctrlPr>
                                  <a:rPr lang="en-US"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𝐻</m:t>
                                </m:r>
                              </m:e>
                              <m:sub>
                                <m:r>
                                  <a:rPr lang="en-US" sz="1800" i="1">
                                    <a:effectLst/>
                                    <a:latin typeface="Cambria Math" panose="02040503050406030204" pitchFamily="18" charset="0"/>
                                    <a:ea typeface="Times New Roman" panose="02020603050405020304" pitchFamily="18" charset="0"/>
                                  </a:rPr>
                                  <m:t>𝑗</m:t>
                                </m:r>
                              </m:sub>
                            </m:sSub>
                            <m:sSub>
                              <m:sSubPr>
                                <m:ctrlPr>
                                  <a:rPr lang="en-US"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𝑊</m:t>
                                </m:r>
                              </m:e>
                              <m:sub>
                                <m:r>
                                  <a:rPr lang="en-US" sz="1800" i="1">
                                    <a:effectLst/>
                                    <a:latin typeface="Cambria Math" panose="02040503050406030204" pitchFamily="18" charset="0"/>
                                    <a:ea typeface="Times New Roman" panose="02020603050405020304" pitchFamily="18" charset="0"/>
                                  </a:rPr>
                                  <m:t>𝑗</m:t>
                                </m:r>
                              </m:sub>
                            </m:sSub>
                          </m:den>
                        </m:f>
                        <m:sSubSup>
                          <m:sSubSupPr>
                            <m:ctrlPr>
                              <a:rPr lang="en-US" sz="1800" i="1">
                                <a:effectLst/>
                                <a:latin typeface="Cambria Math" panose="02040503050406030204" pitchFamily="18" charset="0"/>
                                <a:ea typeface="Times New Roman" panose="02020603050405020304" pitchFamily="18" charset="0"/>
                              </a:rPr>
                            </m:ctrlPr>
                          </m:sSubSupPr>
                          <m:e>
                            <m:d>
                              <m:dPr>
                                <m:begChr m:val="‖"/>
                                <m:endChr m:val="‖"/>
                                <m:ctrlPr>
                                  <a:rPr lang="en-US" sz="1800" i="1">
                                    <a:effectLst/>
                                    <a:latin typeface="Cambria Math" panose="02040503050406030204" pitchFamily="18" charset="0"/>
                                    <a:ea typeface="Times New Roman" panose="02020603050405020304" pitchFamily="18" charset="0"/>
                                  </a:rPr>
                                </m:ctrlPr>
                              </m:dPr>
                              <m:e>
                                <m:sSub>
                                  <m:sSubPr>
                                    <m:ctrlPr>
                                      <a:rPr lang="en-US"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𝜙</m:t>
                                    </m:r>
                                  </m:e>
                                  <m:sub>
                                    <m:r>
                                      <a:rPr lang="en-US" sz="1800" i="1">
                                        <a:effectLst/>
                                        <a:latin typeface="Cambria Math" panose="02040503050406030204" pitchFamily="18" charset="0"/>
                                        <a:ea typeface="Times New Roman" panose="02020603050405020304" pitchFamily="18" charset="0"/>
                                      </a:rPr>
                                      <m:t>𝑗</m:t>
                                    </m:r>
                                  </m:sub>
                                </m:sSub>
                                <m:d>
                                  <m:dPr>
                                    <m:ctrlPr>
                                      <a:rPr lang="en-US" sz="1800" i="1">
                                        <a:effectLst/>
                                        <a:latin typeface="Cambria Math" panose="02040503050406030204" pitchFamily="18" charset="0"/>
                                        <a:ea typeface="Times New Roman" panose="02020603050405020304" pitchFamily="18" charset="0"/>
                                      </a:rPr>
                                    </m:ctrlPr>
                                  </m:dPr>
                                  <m:e>
                                    <m:sSup>
                                      <m:sSupPr>
                                        <m:ctrlPr>
                                          <a:rPr lang="en-US" sz="1800"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rPr>
                                          <m:t>𝐼</m:t>
                                        </m:r>
                                      </m:e>
                                      <m:sup>
                                        <m:r>
                                          <a:rPr lang="en-US" sz="1800" i="1">
                                            <a:effectLst/>
                                            <a:latin typeface="Cambria Math" panose="02040503050406030204" pitchFamily="18" charset="0"/>
                                            <a:ea typeface="Times New Roman" panose="02020603050405020304" pitchFamily="18" charset="0"/>
                                          </a:rPr>
                                          <m:t>𝑔𝑡</m:t>
                                        </m:r>
                                      </m:sup>
                                    </m:sSup>
                                  </m:e>
                                </m:d>
                                <m:r>
                                  <a:rPr lang="en-US" sz="1800" i="1">
                                    <a:effectLst/>
                                    <a:latin typeface="Cambria Math" panose="02040503050406030204" pitchFamily="18" charset="0"/>
                                    <a:ea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𝜙</m:t>
                                    </m:r>
                                  </m:e>
                                  <m:sub>
                                    <m:r>
                                      <a:rPr lang="en-US" sz="1800" i="1">
                                        <a:effectLst/>
                                        <a:latin typeface="Cambria Math" panose="02040503050406030204" pitchFamily="18" charset="0"/>
                                        <a:ea typeface="Times New Roman" panose="02020603050405020304" pitchFamily="18" charset="0"/>
                                      </a:rPr>
                                      <m:t>𝑗</m:t>
                                    </m:r>
                                  </m:sub>
                                </m:sSub>
                                <m:d>
                                  <m:dPr>
                                    <m:ctrlPr>
                                      <a:rPr lang="en-US" sz="1800" i="1">
                                        <a:effectLst/>
                                        <a:latin typeface="Cambria Math" panose="02040503050406030204" pitchFamily="18" charset="0"/>
                                        <a:ea typeface="Times New Roman" panose="02020603050405020304" pitchFamily="18" charset="0"/>
                                      </a:rPr>
                                    </m:ctrlPr>
                                  </m:dPr>
                                  <m:e>
                                    <m:acc>
                                      <m:accPr>
                                        <m:chr m:val="̂"/>
                                        <m:ctrlPr>
                                          <a:rPr lang="en-US" sz="1800" i="1">
                                            <a:effectLst/>
                                            <a:latin typeface="Cambria Math" panose="02040503050406030204" pitchFamily="18" charset="0"/>
                                            <a:ea typeface="Times New Roman" panose="02020603050405020304" pitchFamily="18" charset="0"/>
                                          </a:rPr>
                                        </m:ctrlPr>
                                      </m:accPr>
                                      <m:e>
                                        <m:r>
                                          <a:rPr lang="en-US" sz="1800" i="1">
                                            <a:effectLst/>
                                            <a:latin typeface="Cambria Math" panose="02040503050406030204" pitchFamily="18" charset="0"/>
                                            <a:ea typeface="Times New Roman" panose="02020603050405020304" pitchFamily="18" charset="0"/>
                                          </a:rPr>
                                          <m:t>𝐼</m:t>
                                        </m:r>
                                      </m:e>
                                    </m:acc>
                                  </m:e>
                                </m:d>
                              </m:e>
                            </m:d>
                          </m:e>
                          <m:sub>
                            <m:r>
                              <a:rPr lang="en-US" sz="1800" i="1">
                                <a:effectLst/>
                                <a:latin typeface="Cambria Math" panose="02040503050406030204" pitchFamily="18" charset="0"/>
                                <a:ea typeface="Times New Roman" panose="02020603050405020304" pitchFamily="18" charset="0"/>
                              </a:rPr>
                              <m:t>2</m:t>
                            </m:r>
                          </m:sub>
                          <m:sup>
                            <m:r>
                              <a:rPr lang="en-US" sz="1800" i="1">
                                <a:effectLst/>
                                <a:latin typeface="Cambria Math" panose="02040503050406030204" pitchFamily="18" charset="0"/>
                                <a:ea typeface="Times New Roman" panose="02020603050405020304" pitchFamily="18" charset="0"/>
                              </a:rPr>
                              <m:t>2</m:t>
                            </m:r>
                          </m:sup>
                        </m:sSubSup>
                      </m:e>
                    </m:nary>
                  </m:oMath>
                </a14:m>
                <a:endParaRPr lang="en-US" sz="1800" dirty="0">
                  <a:effectLst/>
                  <a:latin typeface="Times New Roman" panose="02020603050405020304" pitchFamily="18" charset="0"/>
                  <a:ea typeface="Times New Roman" panose="02020603050405020304" pitchFamily="18" charset="0"/>
                </a:endParaRPr>
              </a:p>
              <a:p>
                <a:pPr marL="0" indent="270510" algn="just">
                  <a:lnSpc>
                    <a:spcPct val="130000"/>
                  </a:lnSpc>
                  <a:spcBef>
                    <a:spcPts val="0"/>
                  </a:spcBef>
                  <a:spcAft>
                    <a:spcPts val="400"/>
                  </a:spcAft>
                </a:pPr>
                <a:endParaRPr lang="en-US" sz="1800" dirty="0">
                  <a:effectLst/>
                  <a:latin typeface="Times New Roman" panose="02020603050405020304" pitchFamily="18" charset="0"/>
                  <a:ea typeface="Times New Roman" panose="020206030504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353BFC6D-1237-4414-9C2E-AD10648C41A9}"/>
                  </a:ext>
                </a:extLst>
              </p:cNvPr>
              <p:cNvSpPr>
                <a:spLocks noGrp="1" noRot="1" noChangeAspect="1" noMove="1" noResize="1" noEditPoints="1" noAdjustHandles="1" noChangeArrowheads="1" noChangeShapeType="1" noTextEdit="1"/>
              </p:cNvSpPr>
              <p:nvPr>
                <p:ph idx="1"/>
              </p:nvPr>
            </p:nvSpPr>
            <p:spPr>
              <a:blipFill>
                <a:blip r:embed="rId2"/>
                <a:stretch>
                  <a:fillRect l="-333"/>
                </a:stretch>
              </a:blipFill>
            </p:spPr>
            <p:txBody>
              <a:bodyPr/>
              <a:lstStyle/>
              <a:p>
                <a:r>
                  <a:rPr lang="en-US">
                    <a:noFill/>
                  </a:rPr>
                  <a:t> </a:t>
                </a:r>
              </a:p>
            </p:txBody>
          </p:sp>
        </mc:Fallback>
      </mc:AlternateContent>
    </p:spTree>
    <p:extLst>
      <p:ext uri="{BB962C8B-B14F-4D97-AF65-F5344CB8AC3E}">
        <p14:creationId xmlns:p14="http://schemas.microsoft.com/office/powerpoint/2010/main" val="354180084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83B5A-7875-461E-A4CF-A23306C1362B}"/>
              </a:ext>
            </a:extLst>
          </p:cNvPr>
          <p:cNvSpPr>
            <a:spLocks noGrp="1"/>
          </p:cNvSpPr>
          <p:nvPr>
            <p:ph type="title"/>
          </p:nvPr>
        </p:nvSpPr>
        <p:spPr/>
        <p:txBody>
          <a:bodyPr/>
          <a:lstStyle/>
          <a:p>
            <a:r>
              <a:rPr lang="en-US" dirty="0"/>
              <a:t>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3BFC6D-1237-4414-9C2E-AD10648C41A9}"/>
                  </a:ext>
                </a:extLst>
              </p:cNvPr>
              <p:cNvSpPr>
                <a:spLocks noGrp="1"/>
              </p:cNvSpPr>
              <p:nvPr>
                <p:ph idx="1"/>
              </p:nvPr>
            </p:nvSpPr>
            <p:spPr/>
            <p:txBody>
              <a:bodyPr/>
              <a:lstStyle/>
              <a:p>
                <a:pPr marL="0" marR="0" indent="270510" algn="just">
                  <a:lnSpc>
                    <a:spcPct val="130000"/>
                  </a:lnSpc>
                  <a:spcBef>
                    <a:spcPts val="0"/>
                  </a:spcBef>
                  <a:spcAft>
                    <a:spcPts val="400"/>
                  </a:spcAft>
                </a:pPr>
                <a:r>
                  <a:rPr lang="en-US" sz="1800" dirty="0">
                    <a:effectLst/>
                    <a:latin typeface="Times New Roman" panose="02020603050405020304" pitchFamily="18" charset="0"/>
                    <a:ea typeface="Times New Roman" panose="02020603050405020304" pitchFamily="18" charset="0"/>
                  </a:rPr>
                  <a:t>SSIM Loss: Chi </a:t>
                </a:r>
                <a:r>
                  <a:rPr lang="en-US" sz="1800" dirty="0" err="1">
                    <a:effectLst/>
                    <a:latin typeface="Times New Roman" panose="02020603050405020304" pitchFamily="18" charset="0"/>
                    <a:ea typeface="Times New Roman" panose="02020603050405020304" pitchFamily="18" charset="0"/>
                  </a:rPr>
                  <a:t>tiết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về</a:t>
                </a:r>
                <a:r>
                  <a:rPr lang="en-US" sz="1800" dirty="0">
                    <a:effectLst/>
                    <a:latin typeface="Times New Roman" panose="02020603050405020304" pitchFamily="18" charset="0"/>
                    <a:ea typeface="Times New Roman" panose="02020603050405020304" pitchFamily="18" charset="0"/>
                  </a:rPr>
                  <a:t> SSIM </a:t>
                </a:r>
                <a:r>
                  <a:rPr lang="en-US" sz="1800" dirty="0" err="1">
                    <a:effectLst/>
                    <a:latin typeface="Times New Roman" panose="02020603050405020304" pitchFamily="18" charset="0"/>
                    <a:ea typeface="Times New Roman" panose="02020603050405020304" pitchFamily="18" charset="0"/>
                  </a:rPr>
                  <a:t>sẽ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bày</a:t>
                </a:r>
                <a:r>
                  <a:rPr lang="en-US" sz="1800" dirty="0">
                    <a:effectLst/>
                    <a:latin typeface="Times New Roman" panose="02020603050405020304" pitchFamily="18" charset="0"/>
                    <a:ea typeface="Times New Roman" panose="02020603050405020304" pitchFamily="18" charset="0"/>
                  </a:rPr>
                  <a:t> ở </a:t>
                </a:r>
                <a:r>
                  <a:rPr lang="en-US" sz="1800" dirty="0" err="1">
                    <a:effectLst/>
                    <a:latin typeface="Times New Roman" panose="02020603050405020304" pitchFamily="18" charset="0"/>
                    <a:ea typeface="Times New Roman" panose="02020603050405020304" pitchFamily="18" charset="0"/>
                  </a:rPr>
                  <a:t>phần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độ</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đo</a:t>
                </a:r>
                <a:r>
                  <a:rPr lang="en-US" sz="1800" dirty="0">
                    <a:effectLst/>
                    <a:latin typeface="Times New Roman" panose="02020603050405020304" pitchFamily="18" charset="0"/>
                    <a:ea typeface="Times New Roman" panose="02020603050405020304" pitchFamily="18" charset="0"/>
                  </a:rPr>
                  <a:t>:</a:t>
                </a:r>
              </a:p>
              <a:p>
                <a:pPr marL="400050" lvl="1" indent="270510" algn="just">
                  <a:lnSpc>
                    <a:spcPct val="130000"/>
                  </a:lnSpc>
                  <a:spcBef>
                    <a:spcPts val="0"/>
                  </a:spcBef>
                  <a:spcAft>
                    <a:spcPts val="400"/>
                  </a:spcAft>
                </a:pPr>
                <a14:m>
                  <m:oMath xmlns:m="http://schemas.openxmlformats.org/officeDocument/2006/math">
                    <m:sSub>
                      <m:sSubPr>
                        <m:ctrlPr>
                          <a:rPr lang="en-US" sz="1800" i="1" smtClean="0">
                            <a:solidFill>
                              <a:srgbClr val="FF0000"/>
                            </a:solidFill>
                            <a:effectLst/>
                            <a:latin typeface="Cambria Math" panose="02040503050406030204" pitchFamily="18" charset="0"/>
                            <a:ea typeface="Times New Roman" panose="02020603050405020304" pitchFamily="18" charset="0"/>
                          </a:rPr>
                        </m:ctrlPr>
                      </m:sSubPr>
                      <m:e>
                        <m:r>
                          <a:rPr lang="en-US" sz="1800" i="1">
                            <a:solidFill>
                              <a:srgbClr val="FF0000"/>
                            </a:solidFill>
                            <a:effectLst/>
                            <a:latin typeface="Cambria Math" panose="02040503050406030204" pitchFamily="18" charset="0"/>
                            <a:ea typeface="Times New Roman" panose="02020603050405020304" pitchFamily="18" charset="0"/>
                          </a:rPr>
                          <m:t>𝐿</m:t>
                        </m:r>
                      </m:e>
                      <m:sub>
                        <m:r>
                          <a:rPr lang="en-US" sz="1800" i="1">
                            <a:solidFill>
                              <a:srgbClr val="FF0000"/>
                            </a:solidFill>
                            <a:effectLst/>
                            <a:latin typeface="Cambria Math" panose="02040503050406030204" pitchFamily="18" charset="0"/>
                            <a:ea typeface="Times New Roman" panose="02020603050405020304" pitchFamily="18" charset="0"/>
                          </a:rPr>
                          <m:t>3</m:t>
                        </m:r>
                      </m:sub>
                    </m:sSub>
                    <m:r>
                      <a:rPr lang="en-US" sz="1800" i="1">
                        <a:solidFill>
                          <a:srgbClr val="FF0000"/>
                        </a:solidFill>
                        <a:effectLst/>
                        <a:latin typeface="Cambria Math" panose="02040503050406030204" pitchFamily="18" charset="0"/>
                        <a:ea typeface="Times New Roman" panose="02020603050405020304" pitchFamily="18" charset="0"/>
                      </a:rPr>
                      <m:t>=|</m:t>
                    </m:r>
                    <m:r>
                      <a:rPr lang="en-US" sz="1800" i="1">
                        <a:solidFill>
                          <a:srgbClr val="FF0000"/>
                        </a:solidFill>
                        <a:effectLst/>
                        <a:latin typeface="Cambria Math" panose="02040503050406030204" pitchFamily="18" charset="0"/>
                        <a:ea typeface="Times New Roman" panose="02020603050405020304" pitchFamily="18" charset="0"/>
                      </a:rPr>
                      <m:t>𝑆𝑆𝐼𝑀</m:t>
                    </m:r>
                    <m:d>
                      <m:dPr>
                        <m:ctrlPr>
                          <a:rPr lang="en-US" sz="1800" i="1">
                            <a:solidFill>
                              <a:srgbClr val="FF0000"/>
                            </a:solidFill>
                            <a:effectLst/>
                            <a:latin typeface="Cambria Math" panose="02040503050406030204" pitchFamily="18" charset="0"/>
                            <a:ea typeface="Times New Roman" panose="02020603050405020304" pitchFamily="18" charset="0"/>
                          </a:rPr>
                        </m:ctrlPr>
                      </m:dPr>
                      <m:e>
                        <m:sSup>
                          <m:sSupPr>
                            <m:ctrlPr>
                              <a:rPr lang="en-US" sz="1800" i="1">
                                <a:solidFill>
                                  <a:srgbClr val="FF0000"/>
                                </a:solidFill>
                                <a:effectLst/>
                                <a:latin typeface="Cambria Math" panose="02040503050406030204" pitchFamily="18" charset="0"/>
                                <a:ea typeface="Times New Roman" panose="02020603050405020304" pitchFamily="18" charset="0"/>
                              </a:rPr>
                            </m:ctrlPr>
                          </m:sSupPr>
                          <m:e>
                            <m:r>
                              <a:rPr lang="en-US" sz="1800" i="1">
                                <a:solidFill>
                                  <a:srgbClr val="FF0000"/>
                                </a:solidFill>
                                <a:effectLst/>
                                <a:latin typeface="Cambria Math" panose="02040503050406030204" pitchFamily="18" charset="0"/>
                                <a:ea typeface="Times New Roman" panose="02020603050405020304" pitchFamily="18" charset="0"/>
                              </a:rPr>
                              <m:t>𝐼</m:t>
                            </m:r>
                          </m:e>
                          <m:sup>
                            <m:r>
                              <a:rPr lang="en-US" sz="1800" i="1">
                                <a:solidFill>
                                  <a:srgbClr val="FF0000"/>
                                </a:solidFill>
                                <a:effectLst/>
                                <a:latin typeface="Cambria Math" panose="02040503050406030204" pitchFamily="18" charset="0"/>
                                <a:ea typeface="Times New Roman" panose="02020603050405020304" pitchFamily="18" charset="0"/>
                              </a:rPr>
                              <m:t>𝑔𝑡</m:t>
                            </m:r>
                          </m:sup>
                        </m:sSup>
                      </m:e>
                    </m:d>
                    <m:r>
                      <a:rPr lang="en-US" sz="1800" i="1">
                        <a:solidFill>
                          <a:srgbClr val="FF0000"/>
                        </a:solidFill>
                        <a:effectLst/>
                        <a:latin typeface="Cambria Math" panose="02040503050406030204" pitchFamily="18" charset="0"/>
                        <a:ea typeface="Times New Roman" panose="02020603050405020304" pitchFamily="18" charset="0"/>
                      </a:rPr>
                      <m:t>−</m:t>
                    </m:r>
                    <m:r>
                      <a:rPr lang="en-US" sz="1800" i="1">
                        <a:solidFill>
                          <a:srgbClr val="FF0000"/>
                        </a:solidFill>
                        <a:effectLst/>
                        <a:latin typeface="Cambria Math" panose="02040503050406030204" pitchFamily="18" charset="0"/>
                        <a:ea typeface="Times New Roman" panose="02020603050405020304" pitchFamily="18" charset="0"/>
                      </a:rPr>
                      <m:t>𝑆𝑆𝐼𝑀</m:t>
                    </m:r>
                    <m:r>
                      <a:rPr lang="en-US" sz="1800" i="1">
                        <a:solidFill>
                          <a:srgbClr val="FF0000"/>
                        </a:solidFill>
                        <a:effectLst/>
                        <a:latin typeface="Cambria Math" panose="02040503050406030204" pitchFamily="18" charset="0"/>
                        <a:ea typeface="Times New Roman" panose="02020603050405020304" pitchFamily="18" charset="0"/>
                      </a:rPr>
                      <m:t>(</m:t>
                    </m:r>
                    <m:acc>
                      <m:accPr>
                        <m:chr m:val="̂"/>
                        <m:ctrlPr>
                          <a:rPr lang="en-US" sz="1800" i="1">
                            <a:solidFill>
                              <a:srgbClr val="FF0000"/>
                            </a:solidFill>
                            <a:effectLst/>
                            <a:latin typeface="Cambria Math" panose="02040503050406030204" pitchFamily="18" charset="0"/>
                            <a:ea typeface="Times New Roman" panose="02020603050405020304" pitchFamily="18" charset="0"/>
                          </a:rPr>
                        </m:ctrlPr>
                      </m:accPr>
                      <m:e>
                        <m:r>
                          <a:rPr lang="en-US" sz="1800" i="1">
                            <a:solidFill>
                              <a:srgbClr val="FF0000"/>
                            </a:solidFill>
                            <a:effectLst/>
                            <a:latin typeface="Cambria Math" panose="02040503050406030204" pitchFamily="18" charset="0"/>
                            <a:ea typeface="Times New Roman" panose="02020603050405020304" pitchFamily="18" charset="0"/>
                          </a:rPr>
                          <m:t>𝐼</m:t>
                        </m:r>
                      </m:e>
                    </m:acc>
                    <m:r>
                      <a:rPr lang="en-US" sz="1800" i="1">
                        <a:solidFill>
                          <a:srgbClr val="FF0000"/>
                        </a:solidFill>
                        <a:effectLst/>
                        <a:latin typeface="Cambria Math" panose="02040503050406030204" pitchFamily="18" charset="0"/>
                        <a:ea typeface="Times New Roman" panose="02020603050405020304" pitchFamily="18" charset="0"/>
                      </a:rPr>
                      <m:t>)</m:t>
                    </m:r>
                  </m:oMath>
                </a14:m>
                <a:r>
                  <a:rPr lang="en-US" sz="1800" dirty="0">
                    <a:solidFill>
                      <a:srgbClr val="FF0000"/>
                    </a:solidFill>
                    <a:effectLst/>
                    <a:latin typeface="Times New Roman" panose="02020603050405020304" pitchFamily="18" charset="0"/>
                    <a:ea typeface="Times New Roman" panose="02020603050405020304" pitchFamily="18" charset="0"/>
                  </a:rPr>
                  <a:t>|</a:t>
                </a:r>
              </a:p>
              <a:p>
                <a:pPr marL="0" marR="0" indent="270510" algn="just">
                  <a:lnSpc>
                    <a:spcPct val="130000"/>
                  </a:lnSpc>
                  <a:spcBef>
                    <a:spcPts val="0"/>
                  </a:spcBef>
                  <a:spcAft>
                    <a:spcPts val="400"/>
                  </a:spcAft>
                </a:pPr>
                <a:r>
                  <a:rPr lang="en-US" sz="1800" dirty="0">
                    <a:effectLst/>
                    <a:latin typeface="Times New Roman" panose="02020603050405020304" pitchFamily="18" charset="0"/>
                    <a:ea typeface="Times New Roman" panose="02020603050405020304" pitchFamily="18" charset="0"/>
                  </a:rPr>
                  <a:t>Adversarial loss:</a:t>
                </a:r>
              </a:p>
              <a:p>
                <a:pPr marL="400050" lvl="1" indent="270510" algn="just">
                  <a:lnSpc>
                    <a:spcPct val="130000"/>
                  </a:lnSpc>
                  <a:spcBef>
                    <a:spcPts val="0"/>
                  </a:spcBef>
                  <a:spcAft>
                    <a:spcPts val="400"/>
                  </a:spcAft>
                </a:pPr>
                <a14:m>
                  <m:oMath xmlns:m="http://schemas.openxmlformats.org/officeDocument/2006/math">
                    <m:sSub>
                      <m:sSubPr>
                        <m:ctrlPr>
                          <a:rPr lang="en-US" sz="1800" i="1" smtClean="0">
                            <a:solidFill>
                              <a:srgbClr val="FF0000"/>
                            </a:solidFill>
                            <a:effectLst/>
                            <a:latin typeface="Cambria Math" panose="02040503050406030204" pitchFamily="18" charset="0"/>
                            <a:ea typeface="Times New Roman" panose="02020603050405020304" pitchFamily="18" charset="0"/>
                          </a:rPr>
                        </m:ctrlPr>
                      </m:sSubPr>
                      <m:e>
                        <m:r>
                          <a:rPr lang="en-US" sz="1800" i="1">
                            <a:solidFill>
                              <a:srgbClr val="FF0000"/>
                            </a:solidFill>
                            <a:effectLst/>
                            <a:latin typeface="Cambria Math" panose="02040503050406030204" pitchFamily="18" charset="0"/>
                            <a:ea typeface="Times New Roman" panose="02020603050405020304" pitchFamily="18" charset="0"/>
                          </a:rPr>
                          <m:t>𝐿</m:t>
                        </m:r>
                      </m:e>
                      <m:sub>
                        <m:r>
                          <a:rPr lang="en-US" sz="1800" i="1">
                            <a:solidFill>
                              <a:srgbClr val="FF0000"/>
                            </a:solidFill>
                            <a:effectLst/>
                            <a:latin typeface="Cambria Math" panose="02040503050406030204" pitchFamily="18" charset="0"/>
                            <a:ea typeface="Times New Roman" panose="02020603050405020304" pitchFamily="18" charset="0"/>
                          </a:rPr>
                          <m:t>4</m:t>
                        </m:r>
                      </m:sub>
                    </m:sSub>
                    <m:r>
                      <a:rPr lang="en-US" sz="1800" i="1">
                        <a:solidFill>
                          <a:srgbClr val="FF0000"/>
                        </a:solidFill>
                        <a:effectLst/>
                        <a:latin typeface="Cambria Math" panose="02040503050406030204" pitchFamily="18" charset="0"/>
                        <a:ea typeface="Times New Roman" panose="02020603050405020304" pitchFamily="18" charset="0"/>
                      </a:rPr>
                      <m:t>=</m:t>
                    </m:r>
                    <m:nary>
                      <m:naryPr>
                        <m:chr m:val="∑"/>
                        <m:limLoc m:val="undOvr"/>
                        <m:ctrlPr>
                          <a:rPr lang="en-US" sz="1800" i="1">
                            <a:solidFill>
                              <a:srgbClr val="FF0000"/>
                            </a:solidFill>
                            <a:effectLst/>
                            <a:latin typeface="Cambria Math" panose="02040503050406030204" pitchFamily="18" charset="0"/>
                            <a:ea typeface="Times New Roman" panose="02020603050405020304" pitchFamily="18" charset="0"/>
                          </a:rPr>
                        </m:ctrlPr>
                      </m:naryPr>
                      <m:sub>
                        <m:r>
                          <a:rPr lang="en-US" sz="1800" i="1">
                            <a:solidFill>
                              <a:srgbClr val="FF0000"/>
                            </a:solidFill>
                            <a:effectLst/>
                            <a:latin typeface="Cambria Math" panose="02040503050406030204" pitchFamily="18" charset="0"/>
                            <a:ea typeface="Times New Roman" panose="02020603050405020304" pitchFamily="18" charset="0"/>
                          </a:rPr>
                          <m:t>𝑛</m:t>
                        </m:r>
                        <m:r>
                          <a:rPr lang="en-US" sz="1800" i="1">
                            <a:solidFill>
                              <a:srgbClr val="FF0000"/>
                            </a:solidFill>
                            <a:effectLst/>
                            <a:latin typeface="Cambria Math" panose="02040503050406030204" pitchFamily="18" charset="0"/>
                            <a:ea typeface="Times New Roman" panose="02020603050405020304" pitchFamily="18" charset="0"/>
                          </a:rPr>
                          <m:t>=1</m:t>
                        </m:r>
                      </m:sub>
                      <m:sup>
                        <m:r>
                          <a:rPr lang="en-US" sz="1800" i="1">
                            <a:solidFill>
                              <a:srgbClr val="FF0000"/>
                            </a:solidFill>
                            <a:effectLst/>
                            <a:latin typeface="Cambria Math" panose="02040503050406030204" pitchFamily="18" charset="0"/>
                            <a:ea typeface="Times New Roman" panose="02020603050405020304" pitchFamily="18" charset="0"/>
                          </a:rPr>
                          <m:t>𝑁</m:t>
                        </m:r>
                      </m:sup>
                      <m:e>
                        <m:r>
                          <a:rPr lang="en-US" sz="1800" i="1">
                            <a:solidFill>
                              <a:srgbClr val="FF0000"/>
                            </a:solidFill>
                            <a:effectLst/>
                            <a:latin typeface="Cambria Math" panose="02040503050406030204" pitchFamily="18" charset="0"/>
                            <a:ea typeface="Times New Roman" panose="02020603050405020304" pitchFamily="18" charset="0"/>
                          </a:rPr>
                          <m:t>−</m:t>
                        </m:r>
                        <m:r>
                          <m:rPr>
                            <m:sty m:val="p"/>
                          </m:rPr>
                          <a:rPr lang="en-US" sz="1800">
                            <a:solidFill>
                              <a:srgbClr val="FF0000"/>
                            </a:solidFill>
                            <a:effectLst/>
                            <a:latin typeface="Cambria Math" panose="02040503050406030204" pitchFamily="18" charset="0"/>
                            <a:ea typeface="Times New Roman" panose="02020603050405020304" pitchFamily="18" charset="0"/>
                          </a:rPr>
                          <m:t>log</m:t>
                        </m:r>
                        <m:r>
                          <a:rPr lang="en-US" sz="1800">
                            <a:solidFill>
                              <a:srgbClr val="FF0000"/>
                            </a:solidFill>
                            <a:effectLst/>
                            <a:latin typeface="Cambria Math" panose="02040503050406030204" pitchFamily="18" charset="0"/>
                            <a:ea typeface="Times New Roman" panose="02020603050405020304" pitchFamily="18" charset="0"/>
                          </a:rPr>
                          <m:t>⁡</m:t>
                        </m:r>
                        <m:d>
                          <m:dPr>
                            <m:ctrlPr>
                              <a:rPr lang="en-US" sz="1800" i="1">
                                <a:solidFill>
                                  <a:srgbClr val="FF0000"/>
                                </a:solidFill>
                                <a:effectLst/>
                                <a:latin typeface="Cambria Math" panose="02040503050406030204" pitchFamily="18" charset="0"/>
                                <a:ea typeface="Times New Roman" panose="02020603050405020304" pitchFamily="18" charset="0"/>
                              </a:rPr>
                            </m:ctrlPr>
                          </m:dPr>
                          <m:e>
                            <m:r>
                              <a:rPr lang="en-US" sz="1800" i="1">
                                <a:solidFill>
                                  <a:srgbClr val="FF0000"/>
                                </a:solidFill>
                                <a:effectLst/>
                                <a:latin typeface="Cambria Math" panose="02040503050406030204" pitchFamily="18" charset="0"/>
                                <a:ea typeface="Times New Roman" panose="02020603050405020304" pitchFamily="18" charset="0"/>
                              </a:rPr>
                              <m:t>𝐷</m:t>
                            </m:r>
                            <m:d>
                              <m:dPr>
                                <m:ctrlPr>
                                  <a:rPr lang="en-US" sz="1800" i="1">
                                    <a:solidFill>
                                      <a:srgbClr val="FF0000"/>
                                    </a:solidFill>
                                    <a:effectLst/>
                                    <a:latin typeface="Cambria Math" panose="02040503050406030204" pitchFamily="18" charset="0"/>
                                    <a:ea typeface="Times New Roman" panose="02020603050405020304" pitchFamily="18" charset="0"/>
                                  </a:rPr>
                                </m:ctrlPr>
                              </m:dPr>
                              <m:e>
                                <m:r>
                                  <a:rPr lang="en-US" sz="1800" i="1">
                                    <a:solidFill>
                                      <a:srgbClr val="FF0000"/>
                                    </a:solidFill>
                                    <a:effectLst/>
                                    <a:latin typeface="Cambria Math" panose="02040503050406030204" pitchFamily="18" charset="0"/>
                                    <a:ea typeface="Times New Roman" panose="02020603050405020304" pitchFamily="18" charset="0"/>
                                  </a:rPr>
                                  <m:t>𝐺</m:t>
                                </m:r>
                                <m:d>
                                  <m:dPr>
                                    <m:ctrlPr>
                                      <a:rPr lang="en-US" sz="1800" i="1">
                                        <a:solidFill>
                                          <a:srgbClr val="FF0000"/>
                                        </a:solidFill>
                                        <a:effectLst/>
                                        <a:latin typeface="Cambria Math" panose="02040503050406030204" pitchFamily="18" charset="0"/>
                                        <a:ea typeface="Times New Roman" panose="02020603050405020304" pitchFamily="18" charset="0"/>
                                      </a:rPr>
                                    </m:ctrlPr>
                                  </m:dPr>
                                  <m:e>
                                    <m:sSup>
                                      <m:sSupPr>
                                        <m:ctrlPr>
                                          <a:rPr lang="en-US" sz="1800" i="1">
                                            <a:solidFill>
                                              <a:srgbClr val="FF0000"/>
                                            </a:solidFill>
                                            <a:effectLst/>
                                            <a:latin typeface="Cambria Math" panose="02040503050406030204" pitchFamily="18" charset="0"/>
                                            <a:ea typeface="Times New Roman" panose="02020603050405020304" pitchFamily="18" charset="0"/>
                                          </a:rPr>
                                        </m:ctrlPr>
                                      </m:sSupPr>
                                      <m:e>
                                        <m:r>
                                          <a:rPr lang="en-US" sz="1800" i="1">
                                            <a:solidFill>
                                              <a:srgbClr val="FF0000"/>
                                            </a:solidFill>
                                            <a:effectLst/>
                                            <a:latin typeface="Cambria Math" panose="02040503050406030204" pitchFamily="18" charset="0"/>
                                            <a:ea typeface="Times New Roman" panose="02020603050405020304" pitchFamily="18" charset="0"/>
                                          </a:rPr>
                                          <m:t>𝐼</m:t>
                                        </m:r>
                                      </m:e>
                                      <m:sup>
                                        <m:r>
                                          <a:rPr lang="en-US" sz="1800" i="1">
                                            <a:solidFill>
                                              <a:srgbClr val="FF0000"/>
                                            </a:solidFill>
                                            <a:effectLst/>
                                            <a:latin typeface="Cambria Math" panose="02040503050406030204" pitchFamily="18" charset="0"/>
                                            <a:ea typeface="Times New Roman" panose="02020603050405020304" pitchFamily="18" charset="0"/>
                                          </a:rPr>
                                          <m:t>h𝑎𝑧𝑦</m:t>
                                        </m:r>
                                      </m:sup>
                                    </m:sSup>
                                  </m:e>
                                </m:d>
                              </m:e>
                            </m:d>
                          </m:e>
                        </m:d>
                      </m:e>
                    </m:nary>
                  </m:oMath>
                </a14:m>
                <a:endParaRPr lang="en-US" sz="1800" dirty="0">
                  <a:latin typeface="Times New Roman" panose="02020603050405020304" pitchFamily="18" charset="0"/>
                  <a:ea typeface="Times New Roman" panose="02020603050405020304" pitchFamily="18" charset="0"/>
                </a:endParaRPr>
              </a:p>
              <a:p>
                <a:pPr marL="0" indent="270510" algn="just">
                  <a:lnSpc>
                    <a:spcPct val="130000"/>
                  </a:lnSpc>
                  <a:spcBef>
                    <a:spcPts val="0"/>
                  </a:spcBef>
                  <a:spcAft>
                    <a:spcPts val="400"/>
                  </a:spcAft>
                </a:pPr>
                <a:r>
                  <a:rPr lang="en-US" sz="1800" dirty="0">
                    <a:effectLst/>
                    <a:latin typeface="Times New Roman" panose="02020603050405020304" pitchFamily="18" charset="0"/>
                    <a:ea typeface="Times New Roman" panose="02020603050405020304" pitchFamily="18" charset="0"/>
                  </a:rPr>
                  <a:t>Total loss:</a:t>
                </a:r>
              </a:p>
              <a:p>
                <a:pPr marL="400050" lvl="1" indent="270510" algn="just">
                  <a:lnSpc>
                    <a:spcPct val="130000"/>
                  </a:lnSpc>
                  <a:spcBef>
                    <a:spcPts val="0"/>
                  </a:spcBef>
                  <a:spcAft>
                    <a:spcPts val="400"/>
                  </a:spcAft>
                </a:pPr>
                <a14:m>
                  <m:oMath xmlns:m="http://schemas.openxmlformats.org/officeDocument/2006/math">
                    <m:r>
                      <a:rPr lang="en-US" sz="1800" i="1" smtClean="0">
                        <a:solidFill>
                          <a:srgbClr val="FF0000"/>
                        </a:solidFill>
                        <a:effectLst/>
                        <a:latin typeface="Cambria Math" panose="02040503050406030204" pitchFamily="18" charset="0"/>
                        <a:ea typeface="Times New Roman" panose="02020603050405020304" pitchFamily="18" charset="0"/>
                      </a:rPr>
                      <m:t>𝐿</m:t>
                    </m:r>
                    <m:r>
                      <a:rPr lang="en-US" sz="1800" i="1" smtClean="0">
                        <a:solidFill>
                          <a:srgbClr val="FF0000"/>
                        </a:solidFill>
                        <a:effectLst/>
                        <a:latin typeface="Cambria Math" panose="02040503050406030204" pitchFamily="18" charset="0"/>
                        <a:ea typeface="Times New Roman" panose="02020603050405020304" pitchFamily="18" charset="0"/>
                      </a:rPr>
                      <m:t>=</m:t>
                    </m:r>
                    <m:sSub>
                      <m:sSubPr>
                        <m:ctrlPr>
                          <a:rPr lang="en-US" sz="1800" i="1">
                            <a:solidFill>
                              <a:srgbClr val="FF0000"/>
                            </a:solidFill>
                            <a:effectLst/>
                            <a:latin typeface="Cambria Math" panose="02040503050406030204" pitchFamily="18" charset="0"/>
                            <a:ea typeface="Times New Roman" panose="02020603050405020304" pitchFamily="18" charset="0"/>
                          </a:rPr>
                        </m:ctrlPr>
                      </m:sSubPr>
                      <m:e>
                        <m:r>
                          <a:rPr lang="en-US" sz="1800" i="1">
                            <a:solidFill>
                              <a:srgbClr val="FF0000"/>
                            </a:solidFill>
                            <a:effectLst/>
                            <a:latin typeface="Cambria Math" panose="02040503050406030204" pitchFamily="18" charset="0"/>
                            <a:ea typeface="Times New Roman" panose="02020603050405020304" pitchFamily="18" charset="0"/>
                          </a:rPr>
                          <m:t>𝛼</m:t>
                        </m:r>
                        <m:r>
                          <a:rPr lang="en-US" sz="1800" i="1">
                            <a:solidFill>
                              <a:srgbClr val="FF0000"/>
                            </a:solidFill>
                            <a:effectLst/>
                            <a:latin typeface="Cambria Math" panose="02040503050406030204" pitchFamily="18" charset="0"/>
                            <a:ea typeface="Times New Roman" panose="02020603050405020304" pitchFamily="18" charset="0"/>
                          </a:rPr>
                          <m:t>𝐿</m:t>
                        </m:r>
                      </m:e>
                      <m:sub>
                        <m:r>
                          <a:rPr lang="en-US" sz="1800" i="1">
                            <a:solidFill>
                              <a:srgbClr val="FF0000"/>
                            </a:solidFill>
                            <a:effectLst/>
                            <a:latin typeface="Cambria Math" panose="02040503050406030204" pitchFamily="18" charset="0"/>
                            <a:ea typeface="Times New Roman" panose="02020603050405020304" pitchFamily="18" charset="0"/>
                          </a:rPr>
                          <m:t>1</m:t>
                        </m:r>
                      </m:sub>
                    </m:sSub>
                    <m:r>
                      <a:rPr lang="en-US" sz="1800" i="1">
                        <a:solidFill>
                          <a:srgbClr val="FF0000"/>
                        </a:solidFill>
                        <a:effectLst/>
                        <a:latin typeface="Cambria Math" panose="02040503050406030204" pitchFamily="18" charset="0"/>
                        <a:ea typeface="Times New Roman" panose="02020603050405020304" pitchFamily="18" charset="0"/>
                      </a:rPr>
                      <m:t>+</m:t>
                    </m:r>
                    <m:sSub>
                      <m:sSubPr>
                        <m:ctrlPr>
                          <a:rPr lang="en-US" sz="1800" i="1">
                            <a:solidFill>
                              <a:srgbClr val="FF0000"/>
                            </a:solidFill>
                            <a:effectLst/>
                            <a:latin typeface="Cambria Math" panose="02040503050406030204" pitchFamily="18" charset="0"/>
                            <a:ea typeface="Times New Roman" panose="02020603050405020304" pitchFamily="18" charset="0"/>
                          </a:rPr>
                        </m:ctrlPr>
                      </m:sSubPr>
                      <m:e>
                        <m:r>
                          <a:rPr lang="en-US" sz="1800" i="1">
                            <a:solidFill>
                              <a:srgbClr val="FF0000"/>
                            </a:solidFill>
                            <a:effectLst/>
                            <a:latin typeface="Cambria Math" panose="02040503050406030204" pitchFamily="18" charset="0"/>
                            <a:ea typeface="Times New Roman" panose="02020603050405020304" pitchFamily="18" charset="0"/>
                          </a:rPr>
                          <m:t>𝛽</m:t>
                        </m:r>
                        <m:r>
                          <a:rPr lang="en-US" sz="1800" i="1">
                            <a:solidFill>
                              <a:srgbClr val="FF0000"/>
                            </a:solidFill>
                            <a:effectLst/>
                            <a:latin typeface="Cambria Math" panose="02040503050406030204" pitchFamily="18" charset="0"/>
                            <a:ea typeface="Times New Roman" panose="02020603050405020304" pitchFamily="18" charset="0"/>
                          </a:rPr>
                          <m:t>𝐿</m:t>
                        </m:r>
                      </m:e>
                      <m:sub>
                        <m:r>
                          <a:rPr lang="en-US" sz="1800" i="1">
                            <a:solidFill>
                              <a:srgbClr val="FF0000"/>
                            </a:solidFill>
                            <a:effectLst/>
                            <a:latin typeface="Cambria Math" panose="02040503050406030204" pitchFamily="18" charset="0"/>
                            <a:ea typeface="Times New Roman" panose="02020603050405020304" pitchFamily="18" charset="0"/>
                          </a:rPr>
                          <m:t>2</m:t>
                        </m:r>
                      </m:sub>
                    </m:sSub>
                    <m:r>
                      <a:rPr lang="en-US" sz="1800" i="1">
                        <a:solidFill>
                          <a:srgbClr val="FF0000"/>
                        </a:solidFill>
                        <a:effectLst/>
                        <a:latin typeface="Cambria Math" panose="02040503050406030204" pitchFamily="18" charset="0"/>
                        <a:ea typeface="Times New Roman" panose="02020603050405020304" pitchFamily="18" charset="0"/>
                      </a:rPr>
                      <m:t>+</m:t>
                    </m:r>
                    <m:sSub>
                      <m:sSubPr>
                        <m:ctrlPr>
                          <a:rPr lang="en-US" sz="1800" i="1">
                            <a:solidFill>
                              <a:srgbClr val="FF0000"/>
                            </a:solidFill>
                            <a:effectLst/>
                            <a:latin typeface="Cambria Math" panose="02040503050406030204" pitchFamily="18" charset="0"/>
                            <a:ea typeface="Times New Roman" panose="02020603050405020304" pitchFamily="18" charset="0"/>
                          </a:rPr>
                        </m:ctrlPr>
                      </m:sSubPr>
                      <m:e>
                        <m:r>
                          <a:rPr lang="en-US" sz="1800" i="1">
                            <a:solidFill>
                              <a:srgbClr val="FF0000"/>
                            </a:solidFill>
                            <a:effectLst/>
                            <a:latin typeface="Cambria Math" panose="02040503050406030204" pitchFamily="18" charset="0"/>
                            <a:ea typeface="Times New Roman" panose="02020603050405020304" pitchFamily="18" charset="0"/>
                          </a:rPr>
                          <m:t>𝛾</m:t>
                        </m:r>
                        <m:r>
                          <a:rPr lang="en-US" sz="1800" i="1">
                            <a:solidFill>
                              <a:srgbClr val="FF0000"/>
                            </a:solidFill>
                            <a:effectLst/>
                            <a:latin typeface="Cambria Math" panose="02040503050406030204" pitchFamily="18" charset="0"/>
                            <a:ea typeface="Times New Roman" panose="02020603050405020304" pitchFamily="18" charset="0"/>
                          </a:rPr>
                          <m:t>𝐿</m:t>
                        </m:r>
                      </m:e>
                      <m:sub>
                        <m:r>
                          <a:rPr lang="en-US" sz="1800" i="1">
                            <a:solidFill>
                              <a:srgbClr val="FF0000"/>
                            </a:solidFill>
                            <a:effectLst/>
                            <a:latin typeface="Cambria Math" panose="02040503050406030204" pitchFamily="18" charset="0"/>
                            <a:ea typeface="Times New Roman" panose="02020603050405020304" pitchFamily="18" charset="0"/>
                          </a:rPr>
                          <m:t>3</m:t>
                        </m:r>
                      </m:sub>
                    </m:sSub>
                    <m:r>
                      <a:rPr lang="en-US" sz="1800" i="1">
                        <a:solidFill>
                          <a:srgbClr val="FF0000"/>
                        </a:solidFill>
                        <a:effectLst/>
                        <a:latin typeface="Cambria Math" panose="02040503050406030204" pitchFamily="18" charset="0"/>
                        <a:ea typeface="Times New Roman" panose="02020603050405020304" pitchFamily="18" charset="0"/>
                      </a:rPr>
                      <m:t>+</m:t>
                    </m:r>
                    <m:sSub>
                      <m:sSubPr>
                        <m:ctrlPr>
                          <a:rPr lang="en-US" sz="1800" i="1">
                            <a:solidFill>
                              <a:srgbClr val="FF0000"/>
                            </a:solidFill>
                            <a:effectLst/>
                            <a:latin typeface="Cambria Math" panose="02040503050406030204" pitchFamily="18" charset="0"/>
                            <a:ea typeface="Times New Roman" panose="02020603050405020304" pitchFamily="18" charset="0"/>
                          </a:rPr>
                        </m:ctrlPr>
                      </m:sSubPr>
                      <m:e>
                        <m:r>
                          <a:rPr lang="en-US" sz="1800" i="1">
                            <a:solidFill>
                              <a:srgbClr val="FF0000"/>
                            </a:solidFill>
                            <a:effectLst/>
                            <a:latin typeface="Cambria Math" panose="02040503050406030204" pitchFamily="18" charset="0"/>
                            <a:ea typeface="Times New Roman" panose="02020603050405020304" pitchFamily="18" charset="0"/>
                          </a:rPr>
                          <m:t>𝛿</m:t>
                        </m:r>
                        <m:r>
                          <a:rPr lang="en-US" sz="1800" i="1">
                            <a:solidFill>
                              <a:srgbClr val="FF0000"/>
                            </a:solidFill>
                            <a:effectLst/>
                            <a:latin typeface="Cambria Math" panose="02040503050406030204" pitchFamily="18" charset="0"/>
                            <a:ea typeface="Times New Roman" panose="02020603050405020304" pitchFamily="18" charset="0"/>
                          </a:rPr>
                          <m:t>𝐿</m:t>
                        </m:r>
                      </m:e>
                      <m:sub>
                        <m:r>
                          <a:rPr lang="en-US" sz="1800" i="1">
                            <a:solidFill>
                              <a:srgbClr val="FF0000"/>
                            </a:solidFill>
                            <a:effectLst/>
                            <a:latin typeface="Cambria Math" panose="02040503050406030204" pitchFamily="18" charset="0"/>
                            <a:ea typeface="Times New Roman" panose="02020603050405020304" pitchFamily="18" charset="0"/>
                          </a:rPr>
                          <m:t>4</m:t>
                        </m:r>
                      </m:sub>
                    </m:sSub>
                  </m:oMath>
                </a14:m>
                <a:endParaRPr lang="en-US" sz="1800" dirty="0">
                  <a:solidFill>
                    <a:srgbClr val="FF0000"/>
                  </a:solidFill>
                  <a:effectLst/>
                  <a:latin typeface="Times New Roman" panose="02020603050405020304" pitchFamily="18" charset="0"/>
                  <a:ea typeface="Times New Roman" panose="02020603050405020304" pitchFamily="18" charset="0"/>
                </a:endParaRPr>
              </a:p>
              <a:p>
                <a:pPr marL="400050" lvl="1" indent="270510" algn="just">
                  <a:lnSpc>
                    <a:spcPct val="130000"/>
                  </a:lnSpc>
                  <a:spcBef>
                    <a:spcPts val="0"/>
                  </a:spcBef>
                  <a:spcAft>
                    <a:spcPts val="400"/>
                  </a:spcAft>
                </a:pP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tham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Times New Roman" panose="02020603050405020304" pitchFamily="18" charset="0"/>
                      </a:rPr>
                      <m:t>𝛼</m:t>
                    </m:r>
                  </m:oMath>
                </a14:m>
                <a:r>
                  <a:rPr lang="en-US" sz="1800" dirty="0">
                    <a:effectLst/>
                    <a:latin typeface="Times New Roman" panose="02020603050405020304" pitchFamily="18" charset="0"/>
                    <a:ea typeface="Times New Roman" panose="02020603050405020304" pitchFamily="18" charset="0"/>
                  </a:rPr>
                  <a:t>,</a:t>
                </a:r>
                <a14:m>
                  <m:oMath xmlns:m="http://schemas.openxmlformats.org/officeDocument/2006/math">
                    <m:r>
                      <a:rPr lang="en-US" sz="1800" i="1">
                        <a:effectLst/>
                        <a:latin typeface="Cambria Math" panose="02040503050406030204" pitchFamily="18" charset="0"/>
                        <a:ea typeface="Times New Roman" panose="02020603050405020304" pitchFamily="18" charset="0"/>
                      </a:rPr>
                      <m:t>𝛽</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𝛾</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𝛿</m:t>
                    </m:r>
                  </m:oMath>
                </a14:m>
                <a:r>
                  <a:rPr lang="en-US" sz="1800" dirty="0" err="1">
                    <a:effectLst/>
                    <a:latin typeface="Times New Roman" panose="02020603050405020304" pitchFamily="18" charset="0"/>
                    <a:ea typeface="Times New Roman" panose="02020603050405020304" pitchFamily="18" charset="0"/>
                  </a:rPr>
                  <a:t>dùng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chỉnh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tầm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trọng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loss.</a:t>
                </a:r>
              </a:p>
              <a:p>
                <a:r>
                  <a:rPr lang="en-US" sz="1800" dirty="0">
                    <a:solidFill>
                      <a:srgbClr val="FF0000"/>
                    </a:solidFill>
                    <a:effectLst/>
                    <a:latin typeface="Times New Roman" panose="02020603050405020304" pitchFamily="18" charset="0"/>
                    <a:ea typeface="Times New Roman" panose="02020603050405020304" pitchFamily="18" charset="0"/>
                  </a:rPr>
                  <a:t>Để </a:t>
                </a:r>
                <a:r>
                  <a:rPr lang="en-US" sz="1800" dirty="0" err="1">
                    <a:solidFill>
                      <a:srgbClr val="FF0000"/>
                    </a:solidFill>
                    <a:effectLst/>
                    <a:latin typeface="Times New Roman" panose="02020603050405020304" pitchFamily="18" charset="0"/>
                    <a:ea typeface="Times New Roman" panose="02020603050405020304" pitchFamily="18" charset="0"/>
                  </a:rPr>
                  <a:t>huấn</a:t>
                </a:r>
                <a:r>
                  <a:rPr lang="en-US" sz="1800" dirty="0">
                    <a:solidFill>
                      <a:srgbClr val="FF0000"/>
                    </a:solidFill>
                    <a:effectLst/>
                    <a:latin typeface="Times New Roman" panose="02020603050405020304" pitchFamily="18" charset="0"/>
                    <a:ea typeface="Times New Roman" panose="02020603050405020304" pitchFamily="18" charset="0"/>
                  </a:rPr>
                  <a:t> </a:t>
                </a:r>
                <a:r>
                  <a:rPr lang="en-US" sz="1800" dirty="0" err="1">
                    <a:solidFill>
                      <a:srgbClr val="FF0000"/>
                    </a:solidFill>
                    <a:effectLst/>
                    <a:latin typeface="Times New Roman" panose="02020603050405020304" pitchFamily="18" charset="0"/>
                    <a:ea typeface="Times New Roman" panose="02020603050405020304" pitchFamily="18" charset="0"/>
                  </a:rPr>
                  <a:t>luyện</a:t>
                </a:r>
                <a:r>
                  <a:rPr lang="en-US" sz="1800" dirty="0">
                    <a:solidFill>
                      <a:srgbClr val="FF0000"/>
                    </a:solidFill>
                    <a:effectLst/>
                    <a:latin typeface="Times New Roman" panose="02020603050405020304" pitchFamily="18" charset="0"/>
                    <a:ea typeface="Times New Roman" panose="02020603050405020304" pitchFamily="18" charset="0"/>
                  </a:rPr>
                  <a:t> </a:t>
                </a:r>
                <a:r>
                  <a:rPr lang="en-US" sz="1800" dirty="0" err="1">
                    <a:solidFill>
                      <a:srgbClr val="FF0000"/>
                    </a:solidFill>
                    <a:effectLst/>
                    <a:latin typeface="Times New Roman" panose="02020603050405020304" pitchFamily="18" charset="0"/>
                    <a:ea typeface="Times New Roman" panose="02020603050405020304" pitchFamily="18" charset="0"/>
                  </a:rPr>
                  <a:t>sử</a:t>
                </a:r>
                <a:r>
                  <a:rPr lang="en-US" sz="1800" dirty="0">
                    <a:solidFill>
                      <a:srgbClr val="FF0000"/>
                    </a:solidFill>
                    <a:effectLst/>
                    <a:latin typeface="Times New Roman" panose="02020603050405020304" pitchFamily="18" charset="0"/>
                    <a:ea typeface="Times New Roman" panose="02020603050405020304" pitchFamily="18" charset="0"/>
                  </a:rPr>
                  <a:t> </a:t>
                </a:r>
                <a:r>
                  <a:rPr lang="en-US" sz="1800" dirty="0" err="1">
                    <a:solidFill>
                      <a:srgbClr val="FF0000"/>
                    </a:solidFill>
                    <a:effectLst/>
                    <a:latin typeface="Times New Roman" panose="02020603050405020304" pitchFamily="18" charset="0"/>
                    <a:ea typeface="Times New Roman" panose="02020603050405020304" pitchFamily="18" charset="0"/>
                  </a:rPr>
                  <a:t>dụng</a:t>
                </a:r>
                <a:r>
                  <a:rPr lang="en-US" sz="1800" dirty="0">
                    <a:solidFill>
                      <a:srgbClr val="FF0000"/>
                    </a:solidFill>
                    <a:effectLst/>
                    <a:latin typeface="Times New Roman" panose="02020603050405020304" pitchFamily="18" charset="0"/>
                    <a:ea typeface="Times New Roman" panose="02020603050405020304" pitchFamily="18" charset="0"/>
                  </a:rPr>
                  <a:t> ADAM optimizer </a:t>
                </a:r>
                <a14:m>
                  <m:oMath xmlns:m="http://schemas.openxmlformats.org/officeDocument/2006/math">
                    <m:d>
                      <m:dPr>
                        <m:ctrlPr>
                          <a:rPr lang="en-US" sz="1200" i="1">
                            <a:solidFill>
                              <a:srgbClr val="FF0000"/>
                            </a:solidFill>
                            <a:effectLst/>
                            <a:latin typeface="Cambria Math" panose="02040503050406030204" pitchFamily="18" charset="0"/>
                          </a:rPr>
                        </m:ctrlPr>
                      </m:dPr>
                      <m:e>
                        <m:sSub>
                          <m:sSubPr>
                            <m:ctrlPr>
                              <a:rPr lang="en-US" sz="1200" i="1">
                                <a:solidFill>
                                  <a:srgbClr val="FF0000"/>
                                </a:solidFill>
                                <a:effectLst/>
                                <a:latin typeface="Cambria Math" panose="02040503050406030204" pitchFamily="18" charset="0"/>
                              </a:rPr>
                            </m:ctrlPr>
                          </m:sSubPr>
                          <m:e>
                            <m:r>
                              <a:rPr lang="en-US" sz="18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𝛽</m:t>
                            </m:r>
                          </m:e>
                          <m:sub>
                            <m:r>
                              <a:rPr lang="en-US" sz="18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=0.9, </m:t>
                        </m:r>
                        <m:sSub>
                          <m:sSubPr>
                            <m:ctrlPr>
                              <a:rPr lang="en-US" sz="1200" i="1">
                                <a:solidFill>
                                  <a:srgbClr val="FF0000"/>
                                </a:solidFill>
                                <a:effectLst/>
                                <a:latin typeface="Cambria Math" panose="02040503050406030204" pitchFamily="18" charset="0"/>
                              </a:rPr>
                            </m:ctrlPr>
                          </m:sSubPr>
                          <m:e>
                            <m:r>
                              <a:rPr lang="en-US" sz="18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𝛽</m:t>
                            </m:r>
                          </m:e>
                          <m:sub>
                            <m:r>
                              <a:rPr lang="en-US" sz="18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sz="18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=0.999</m:t>
                        </m:r>
                      </m:e>
                    </m:d>
                  </m:oMath>
                </a14:m>
                <a:r>
                  <a:rPr lang="en-US" sz="1800" dirty="0">
                    <a:solidFill>
                      <a:srgbClr val="FF0000"/>
                    </a:solidFill>
                    <a:effectLst/>
                    <a:latin typeface="Times New Roman" panose="02020603050405020304" pitchFamily="18" charset="0"/>
                    <a:ea typeface="Times New Roman" panose="02020603050405020304" pitchFamily="18" charset="0"/>
                  </a:rPr>
                  <a:t> Learning rate </a:t>
                </a:r>
                <a:r>
                  <a:rPr lang="en-US" sz="1800" dirty="0" err="1">
                    <a:solidFill>
                      <a:srgbClr val="FF0000"/>
                    </a:solidFill>
                    <a:effectLst/>
                    <a:latin typeface="Times New Roman" panose="02020603050405020304" pitchFamily="18" charset="0"/>
                    <a:ea typeface="Times New Roman" panose="02020603050405020304" pitchFamily="18" charset="0"/>
                  </a:rPr>
                  <a:t>được</a:t>
                </a:r>
                <a:r>
                  <a:rPr lang="en-US" sz="1800" dirty="0">
                    <a:solidFill>
                      <a:srgbClr val="FF0000"/>
                    </a:solidFill>
                    <a:effectLst/>
                    <a:latin typeface="Times New Roman" panose="02020603050405020304" pitchFamily="18" charset="0"/>
                    <a:ea typeface="Times New Roman" panose="02020603050405020304" pitchFamily="18" charset="0"/>
                  </a:rPr>
                  <a:t> </a:t>
                </a:r>
                <a:r>
                  <a:rPr lang="en-US" sz="1800" dirty="0" err="1">
                    <a:solidFill>
                      <a:srgbClr val="FF0000"/>
                    </a:solidFill>
                    <a:effectLst/>
                    <a:latin typeface="Times New Roman" panose="02020603050405020304" pitchFamily="18" charset="0"/>
                    <a:ea typeface="Times New Roman" panose="02020603050405020304" pitchFamily="18" charset="0"/>
                  </a:rPr>
                  <a:t>khởi</a:t>
                </a:r>
                <a:r>
                  <a:rPr lang="en-US" sz="1800" dirty="0">
                    <a:solidFill>
                      <a:srgbClr val="FF0000"/>
                    </a:solidFill>
                    <a:effectLst/>
                    <a:latin typeface="Times New Roman" panose="02020603050405020304" pitchFamily="18" charset="0"/>
                    <a:ea typeface="Times New Roman" panose="02020603050405020304" pitchFamily="18" charset="0"/>
                  </a:rPr>
                  <a:t> </a:t>
                </a:r>
                <a:r>
                  <a:rPr lang="en-US" sz="1800" dirty="0" err="1">
                    <a:solidFill>
                      <a:srgbClr val="FF0000"/>
                    </a:solidFill>
                    <a:effectLst/>
                    <a:latin typeface="Times New Roman" panose="02020603050405020304" pitchFamily="18" charset="0"/>
                    <a:ea typeface="Times New Roman" panose="02020603050405020304" pitchFamily="18" charset="0"/>
                  </a:rPr>
                  <a:t>tạo</a:t>
                </a:r>
                <a:r>
                  <a:rPr lang="en-US" sz="1800" dirty="0">
                    <a:solidFill>
                      <a:srgbClr val="FF0000"/>
                    </a:solidFill>
                    <a:effectLst/>
                    <a:latin typeface="Times New Roman" panose="02020603050405020304" pitchFamily="18" charset="0"/>
                    <a:ea typeface="Times New Roman" panose="02020603050405020304" pitchFamily="18" charset="0"/>
                  </a:rPr>
                  <a:t> </a:t>
                </a:r>
                <a:r>
                  <a:rPr lang="en-US" sz="1800" dirty="0" err="1">
                    <a:solidFill>
                      <a:srgbClr val="FF0000"/>
                    </a:solidFill>
                    <a:effectLst/>
                    <a:latin typeface="Times New Roman" panose="02020603050405020304" pitchFamily="18" charset="0"/>
                    <a:ea typeface="Times New Roman" panose="02020603050405020304" pitchFamily="18" charset="0"/>
                  </a:rPr>
                  <a:t>là</a:t>
                </a:r>
                <a:r>
                  <a:rPr lang="en-US" sz="1800" dirty="0">
                    <a:solidFill>
                      <a:srgbClr val="FF0000"/>
                    </a:solidFill>
                    <a:effectLst/>
                    <a:latin typeface="Times New Roman" panose="02020603050405020304" pitchFamily="18" charset="0"/>
                    <a:ea typeface="Times New Roman" panose="02020603050405020304" pitchFamily="18" charset="0"/>
                  </a:rPr>
                  <a:t> 1e-04 </a:t>
                </a:r>
                <a:r>
                  <a:rPr lang="en-US" sz="1800" dirty="0" err="1">
                    <a:solidFill>
                      <a:srgbClr val="FF0000"/>
                    </a:solidFill>
                    <a:effectLst/>
                    <a:latin typeface="Times New Roman" panose="02020603050405020304" pitchFamily="18" charset="0"/>
                    <a:ea typeface="Times New Roman" panose="02020603050405020304" pitchFamily="18" charset="0"/>
                  </a:rPr>
                  <a:t>được</a:t>
                </a:r>
                <a:r>
                  <a:rPr lang="en-US" sz="1800" dirty="0">
                    <a:solidFill>
                      <a:srgbClr val="FF0000"/>
                    </a:solidFill>
                    <a:effectLst/>
                    <a:latin typeface="Times New Roman" panose="02020603050405020304" pitchFamily="18" charset="0"/>
                    <a:ea typeface="Times New Roman" panose="02020603050405020304" pitchFamily="18" charset="0"/>
                  </a:rPr>
                  <a:t> </a:t>
                </a:r>
                <a:r>
                  <a:rPr lang="en-US" sz="1800" dirty="0" err="1">
                    <a:solidFill>
                      <a:srgbClr val="FF0000"/>
                    </a:solidFill>
                    <a:effectLst/>
                    <a:latin typeface="Times New Roman" panose="02020603050405020304" pitchFamily="18" charset="0"/>
                    <a:ea typeface="Times New Roman" panose="02020603050405020304" pitchFamily="18" charset="0"/>
                  </a:rPr>
                  <a:t>giảm</a:t>
                </a:r>
                <a:r>
                  <a:rPr lang="en-US" sz="1800" dirty="0">
                    <a:solidFill>
                      <a:srgbClr val="FF0000"/>
                    </a:solidFill>
                    <a:effectLst/>
                    <a:latin typeface="Times New Roman" panose="02020603050405020304" pitchFamily="18" charset="0"/>
                    <a:ea typeface="Times New Roman" panose="02020603050405020304" pitchFamily="18" charset="0"/>
                  </a:rPr>
                  <a:t> </a:t>
                </a:r>
                <a:r>
                  <a:rPr lang="en-US" sz="1800" dirty="0" err="1">
                    <a:solidFill>
                      <a:srgbClr val="FF0000"/>
                    </a:solidFill>
                    <a:effectLst/>
                    <a:latin typeface="Times New Roman" panose="02020603050405020304" pitchFamily="18" charset="0"/>
                    <a:ea typeface="Times New Roman" panose="02020603050405020304" pitchFamily="18" charset="0"/>
                  </a:rPr>
                  <a:t>một</a:t>
                </a:r>
                <a:r>
                  <a:rPr lang="en-US" sz="1800" dirty="0">
                    <a:solidFill>
                      <a:srgbClr val="FF0000"/>
                    </a:solidFill>
                    <a:effectLst/>
                    <a:latin typeface="Times New Roman" panose="02020603050405020304" pitchFamily="18" charset="0"/>
                    <a:ea typeface="Times New Roman" panose="02020603050405020304" pitchFamily="18" charset="0"/>
                  </a:rPr>
                  <a:t> </a:t>
                </a:r>
                <a:r>
                  <a:rPr lang="en-US" sz="1800" dirty="0" err="1">
                    <a:solidFill>
                      <a:srgbClr val="FF0000"/>
                    </a:solidFill>
                    <a:effectLst/>
                    <a:latin typeface="Times New Roman" panose="02020603050405020304" pitchFamily="18" charset="0"/>
                    <a:ea typeface="Times New Roman" panose="02020603050405020304" pitchFamily="18" charset="0"/>
                  </a:rPr>
                  <a:t>nữa</a:t>
                </a:r>
                <a:r>
                  <a:rPr lang="en-US" sz="1800" dirty="0">
                    <a:solidFill>
                      <a:srgbClr val="FF0000"/>
                    </a:solidFill>
                    <a:effectLst/>
                    <a:latin typeface="Times New Roman" panose="02020603050405020304" pitchFamily="18" charset="0"/>
                    <a:ea typeface="Times New Roman" panose="02020603050405020304" pitchFamily="18" charset="0"/>
                  </a:rPr>
                  <a:t> </a:t>
                </a:r>
                <a:r>
                  <a:rPr lang="en-US" sz="1800" dirty="0" err="1">
                    <a:solidFill>
                      <a:srgbClr val="FF0000"/>
                    </a:solidFill>
                    <a:effectLst/>
                    <a:latin typeface="Times New Roman" panose="02020603050405020304" pitchFamily="18" charset="0"/>
                    <a:ea typeface="Times New Roman" panose="02020603050405020304" pitchFamily="18" charset="0"/>
                  </a:rPr>
                  <a:t>khi</a:t>
                </a:r>
                <a:r>
                  <a:rPr lang="en-US" sz="1800" dirty="0">
                    <a:solidFill>
                      <a:srgbClr val="FF0000"/>
                    </a:solidFill>
                    <a:effectLst/>
                    <a:latin typeface="Times New Roman" panose="02020603050405020304" pitchFamily="18" charset="0"/>
                    <a:ea typeface="Times New Roman" panose="02020603050405020304" pitchFamily="18" charset="0"/>
                  </a:rPr>
                  <a:t> qua epoch </a:t>
                </a:r>
                <a:r>
                  <a:rPr lang="en-US" sz="1800" dirty="0" err="1">
                    <a:solidFill>
                      <a:srgbClr val="FF0000"/>
                    </a:solidFill>
                    <a:effectLst/>
                    <a:latin typeface="Times New Roman" panose="02020603050405020304" pitchFamily="18" charset="0"/>
                    <a:ea typeface="Times New Roman" panose="02020603050405020304" pitchFamily="18" charset="0"/>
                  </a:rPr>
                  <a:t>thứ</a:t>
                </a:r>
                <a:r>
                  <a:rPr lang="en-US" sz="1800" dirty="0">
                    <a:solidFill>
                      <a:srgbClr val="FF0000"/>
                    </a:solidFill>
                    <a:effectLst/>
                    <a:latin typeface="Times New Roman" panose="02020603050405020304" pitchFamily="18" charset="0"/>
                    <a:ea typeface="Times New Roman" panose="02020603050405020304" pitchFamily="18" charset="0"/>
                  </a:rPr>
                  <a:t> 3000, 5000 </a:t>
                </a:r>
                <a:r>
                  <a:rPr lang="en-US" sz="1800" dirty="0" err="1">
                    <a:solidFill>
                      <a:srgbClr val="FF0000"/>
                    </a:solidFill>
                    <a:effectLst/>
                    <a:latin typeface="Times New Roman" panose="02020603050405020304" pitchFamily="18" charset="0"/>
                    <a:ea typeface="Times New Roman" panose="02020603050405020304" pitchFamily="18" charset="0"/>
                  </a:rPr>
                  <a:t>và</a:t>
                </a:r>
                <a:r>
                  <a:rPr lang="en-US" sz="1800" dirty="0">
                    <a:solidFill>
                      <a:srgbClr val="FF0000"/>
                    </a:solidFill>
                    <a:effectLst/>
                    <a:latin typeface="Times New Roman" panose="02020603050405020304" pitchFamily="18" charset="0"/>
                    <a:ea typeface="Times New Roman" panose="02020603050405020304" pitchFamily="18" charset="0"/>
                  </a:rPr>
                  <a:t> 6000 </a:t>
                </a:r>
                <a:r>
                  <a:rPr lang="en-US" sz="1800" dirty="0" err="1">
                    <a:solidFill>
                      <a:srgbClr val="FF0000"/>
                    </a:solidFill>
                    <a:effectLst/>
                    <a:latin typeface="Times New Roman" panose="02020603050405020304" pitchFamily="18" charset="0"/>
                    <a:ea typeface="Times New Roman" panose="02020603050405020304" pitchFamily="18" charset="0"/>
                  </a:rPr>
                  <a:t>trên</a:t>
                </a:r>
                <a:r>
                  <a:rPr lang="en-US" sz="1800" dirty="0">
                    <a:solidFill>
                      <a:srgbClr val="FF0000"/>
                    </a:solidFill>
                    <a:effectLst/>
                    <a:latin typeface="Times New Roman" panose="02020603050405020304" pitchFamily="18" charset="0"/>
                    <a:ea typeface="Times New Roman" panose="02020603050405020304" pitchFamily="18" charset="0"/>
                  </a:rPr>
                  <a:t> </a:t>
                </a:r>
                <a:r>
                  <a:rPr lang="en-US" sz="1800" dirty="0" err="1">
                    <a:solidFill>
                      <a:srgbClr val="FF0000"/>
                    </a:solidFill>
                    <a:effectLst/>
                    <a:latin typeface="Times New Roman" panose="02020603050405020304" pitchFamily="18" charset="0"/>
                    <a:ea typeface="Times New Roman" panose="02020603050405020304" pitchFamily="18" charset="0"/>
                  </a:rPr>
                  <a:t>tổng</a:t>
                </a:r>
                <a:r>
                  <a:rPr lang="en-US" sz="1800" dirty="0">
                    <a:solidFill>
                      <a:srgbClr val="FF0000"/>
                    </a:solidFill>
                    <a:effectLst/>
                    <a:latin typeface="Times New Roman" panose="02020603050405020304" pitchFamily="18" charset="0"/>
                    <a:ea typeface="Times New Roman" panose="02020603050405020304" pitchFamily="18" charset="0"/>
                  </a:rPr>
                  <a:t> 8000 epoch. </a:t>
                </a:r>
                <a:r>
                  <a:rPr lang="en-US" sz="1800" dirty="0" err="1">
                    <a:solidFill>
                      <a:srgbClr val="FF0000"/>
                    </a:solidFill>
                    <a:effectLst/>
                    <a:latin typeface="Times New Roman" panose="02020603050405020304" pitchFamily="18" charset="0"/>
                    <a:ea typeface="Times New Roman" panose="02020603050405020304" pitchFamily="18" charset="0"/>
                  </a:rPr>
                  <a:t>Được</a:t>
                </a:r>
                <a:r>
                  <a:rPr lang="en-US" sz="1800" dirty="0">
                    <a:solidFill>
                      <a:srgbClr val="FF0000"/>
                    </a:solidFill>
                    <a:effectLst/>
                    <a:latin typeface="Times New Roman" panose="02020603050405020304" pitchFamily="18" charset="0"/>
                    <a:ea typeface="Times New Roman" panose="02020603050405020304" pitchFamily="18" charset="0"/>
                  </a:rPr>
                  <a:t> </a:t>
                </a:r>
                <a:r>
                  <a:rPr lang="en-US" sz="1800" dirty="0" err="1">
                    <a:solidFill>
                      <a:srgbClr val="FF0000"/>
                    </a:solidFill>
                    <a:effectLst/>
                    <a:latin typeface="Times New Roman" panose="02020603050405020304" pitchFamily="18" charset="0"/>
                    <a:ea typeface="Times New Roman" panose="02020603050405020304" pitchFamily="18" charset="0"/>
                  </a:rPr>
                  <a:t>huấn</a:t>
                </a:r>
                <a:r>
                  <a:rPr lang="en-US" sz="1800" dirty="0">
                    <a:solidFill>
                      <a:srgbClr val="FF0000"/>
                    </a:solidFill>
                    <a:effectLst/>
                    <a:latin typeface="Times New Roman" panose="02020603050405020304" pitchFamily="18" charset="0"/>
                    <a:ea typeface="Times New Roman" panose="02020603050405020304" pitchFamily="18" charset="0"/>
                  </a:rPr>
                  <a:t> </a:t>
                </a:r>
                <a:r>
                  <a:rPr lang="en-US" sz="1800" dirty="0" err="1">
                    <a:solidFill>
                      <a:srgbClr val="FF0000"/>
                    </a:solidFill>
                    <a:effectLst/>
                    <a:latin typeface="Times New Roman" panose="02020603050405020304" pitchFamily="18" charset="0"/>
                    <a:ea typeface="Times New Roman" panose="02020603050405020304" pitchFamily="18" charset="0"/>
                  </a:rPr>
                  <a:t>luyện</a:t>
                </a:r>
                <a:r>
                  <a:rPr lang="en-US" sz="1800" dirty="0">
                    <a:solidFill>
                      <a:srgbClr val="FF0000"/>
                    </a:solidFill>
                    <a:effectLst/>
                    <a:latin typeface="Times New Roman" panose="02020603050405020304" pitchFamily="18" charset="0"/>
                    <a:ea typeface="Times New Roman" panose="02020603050405020304" pitchFamily="18" charset="0"/>
                  </a:rPr>
                  <a:t> </a:t>
                </a:r>
                <a:r>
                  <a:rPr lang="en-US" sz="1800" dirty="0" err="1">
                    <a:solidFill>
                      <a:srgbClr val="FF0000"/>
                    </a:solidFill>
                    <a:effectLst/>
                    <a:latin typeface="Times New Roman" panose="02020603050405020304" pitchFamily="18" charset="0"/>
                    <a:ea typeface="Times New Roman" panose="02020603050405020304" pitchFamily="18" charset="0"/>
                  </a:rPr>
                  <a:t>trên</a:t>
                </a:r>
                <a:r>
                  <a:rPr lang="en-US" sz="1800" dirty="0">
                    <a:solidFill>
                      <a:srgbClr val="FF0000"/>
                    </a:solidFill>
                    <a:effectLst/>
                    <a:latin typeface="Times New Roman" panose="02020603050405020304" pitchFamily="18" charset="0"/>
                    <a:ea typeface="Times New Roman" panose="02020603050405020304" pitchFamily="18" charset="0"/>
                  </a:rPr>
                  <a:t> 2 con GPU RTX 2080 </a:t>
                </a:r>
                <a:r>
                  <a:rPr lang="en-US" sz="1800" dirty="0" err="1">
                    <a:solidFill>
                      <a:srgbClr val="FF0000"/>
                    </a:solidFill>
                    <a:effectLst/>
                    <a:latin typeface="Times New Roman" panose="02020603050405020304" pitchFamily="18" charset="0"/>
                    <a:ea typeface="Times New Roman" panose="02020603050405020304" pitchFamily="18" charset="0"/>
                  </a:rPr>
                  <a:t>ti</a:t>
                </a:r>
                <a:r>
                  <a:rPr lang="en-US" sz="1800" dirty="0">
                    <a:solidFill>
                      <a:srgbClr val="FF0000"/>
                    </a:solidFill>
                    <a:effectLst/>
                    <a:latin typeface="Times New Roman" panose="02020603050405020304" pitchFamily="18" charset="0"/>
                    <a:ea typeface="Times New Roman" panose="02020603050405020304" pitchFamily="18" charset="0"/>
                  </a:rPr>
                  <a:t>.</a:t>
                </a:r>
              </a:p>
              <a:p>
                <a:pPr marL="0" indent="270510" algn="just">
                  <a:lnSpc>
                    <a:spcPct val="130000"/>
                  </a:lnSpc>
                  <a:spcBef>
                    <a:spcPts val="0"/>
                  </a:spcBef>
                  <a:spcAft>
                    <a:spcPts val="400"/>
                  </a:spcAft>
                </a:pPr>
                <a:endParaRPr lang="en-US" sz="1800" dirty="0">
                  <a:effectLst/>
                  <a:latin typeface="Times New Roman" panose="02020603050405020304" pitchFamily="18" charset="0"/>
                  <a:ea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353BFC6D-1237-4414-9C2E-AD10648C41A9}"/>
                  </a:ext>
                </a:extLst>
              </p:cNvPr>
              <p:cNvSpPr>
                <a:spLocks noGrp="1" noRot="1" noChangeAspect="1" noMove="1" noResize="1" noEditPoints="1" noAdjustHandles="1" noChangeArrowheads="1" noChangeShapeType="1" noTextEdit="1"/>
              </p:cNvSpPr>
              <p:nvPr>
                <p:ph idx="1"/>
              </p:nvPr>
            </p:nvSpPr>
            <p:spPr>
              <a:blipFill>
                <a:blip r:embed="rId2"/>
                <a:stretch>
                  <a:fillRect l="-333" r="-111"/>
                </a:stretch>
              </a:blipFill>
            </p:spPr>
            <p:txBody>
              <a:bodyPr/>
              <a:lstStyle/>
              <a:p>
                <a:r>
                  <a:rPr lang="en-US">
                    <a:noFill/>
                  </a:rPr>
                  <a:t> </a:t>
                </a:r>
              </a:p>
            </p:txBody>
          </p:sp>
        </mc:Fallback>
      </mc:AlternateContent>
    </p:spTree>
    <p:extLst>
      <p:ext uri="{BB962C8B-B14F-4D97-AF65-F5344CB8AC3E}">
        <p14:creationId xmlns:p14="http://schemas.microsoft.com/office/powerpoint/2010/main" val="62876400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A2EF9D2-FA0C-436D-8450-F023BA2BB0CA}"/>
              </a:ext>
            </a:extLst>
          </p:cNvPr>
          <p:cNvSpPr>
            <a:spLocks noGrp="1"/>
          </p:cNvSpPr>
          <p:nvPr>
            <p:ph type="title"/>
          </p:nvPr>
        </p:nvSpPr>
        <p:spPr/>
        <p:txBody>
          <a:bodyPr/>
          <a:lstStyle/>
          <a:p>
            <a:r>
              <a:rPr lang="en-US" dirty="0" err="1"/>
              <a:t>THực</a:t>
            </a:r>
            <a:r>
              <a:rPr lang="en-US" dirty="0"/>
              <a:t> </a:t>
            </a:r>
            <a:r>
              <a:rPr lang="en-US" dirty="0" err="1"/>
              <a:t>Nghiệm</a:t>
            </a:r>
            <a:endParaRPr lang="en-US" dirty="0"/>
          </a:p>
        </p:txBody>
      </p:sp>
      <p:sp>
        <p:nvSpPr>
          <p:cNvPr id="8" name="Text Placeholder 7">
            <a:extLst>
              <a:ext uri="{FF2B5EF4-FFF2-40B4-BE49-F238E27FC236}">
                <a16:creationId xmlns:a16="http://schemas.microsoft.com/office/drawing/2014/main" id="{2F64151A-A003-4F40-B64E-97362FC439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6424537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297BB7-6735-40F2-9AC2-BC712B1D0AAE}"/>
              </a:ext>
            </a:extLst>
          </p:cNvPr>
          <p:cNvSpPr>
            <a:spLocks noGrp="1"/>
          </p:cNvSpPr>
          <p:nvPr>
            <p:ph type="title"/>
          </p:nvPr>
        </p:nvSpPr>
        <p:spPr/>
        <p:txBody>
          <a:bodyPr/>
          <a:lstStyle/>
          <a:p>
            <a:r>
              <a:rPr lang="en-US" dirty="0" err="1"/>
              <a:t>Dữ</a:t>
            </a:r>
            <a:r>
              <a:rPr lang="en-US" dirty="0"/>
              <a:t> </a:t>
            </a:r>
            <a:r>
              <a:rPr lang="en-US" dirty="0" err="1"/>
              <a:t>liệu</a:t>
            </a:r>
            <a:endParaRPr lang="en-US" dirty="0"/>
          </a:p>
        </p:txBody>
      </p:sp>
      <p:sp>
        <p:nvSpPr>
          <p:cNvPr id="5" name="Content Placeholder 4">
            <a:extLst>
              <a:ext uri="{FF2B5EF4-FFF2-40B4-BE49-F238E27FC236}">
                <a16:creationId xmlns:a16="http://schemas.microsoft.com/office/drawing/2014/main" id="{04BACB97-FD0E-4217-89C2-07487A7D61F4}"/>
              </a:ext>
            </a:extLst>
          </p:cNvPr>
          <p:cNvSpPr>
            <a:spLocks noGrp="1"/>
          </p:cNvSpPr>
          <p:nvPr>
            <p:ph idx="1"/>
          </p:nvPr>
        </p:nvSpPr>
        <p:spPr/>
        <p:txBody>
          <a:bodyPr/>
          <a:lstStyle/>
          <a:p>
            <a:r>
              <a:rPr lang="en-US" dirty="0"/>
              <a:t>NTIRE 2021 do </a:t>
            </a:r>
            <a:r>
              <a:rPr lang="en-US" dirty="0" err="1"/>
              <a:t>NonHomogeneous</a:t>
            </a:r>
            <a:r>
              <a:rPr lang="en-US" dirty="0"/>
              <a:t> Dehazing Challenge </a:t>
            </a:r>
            <a:r>
              <a:rPr lang="en-US" dirty="0" err="1"/>
              <a:t>là</a:t>
            </a:r>
            <a:r>
              <a:rPr lang="en-US" dirty="0"/>
              <a:t> </a:t>
            </a:r>
            <a:r>
              <a:rPr lang="en-US" dirty="0" err="1"/>
              <a:t>một</a:t>
            </a:r>
            <a:r>
              <a:rPr lang="en-US" dirty="0"/>
              <a:t> workshop </a:t>
            </a:r>
            <a:r>
              <a:rPr lang="en-US" dirty="0" err="1"/>
              <a:t>của</a:t>
            </a:r>
            <a:r>
              <a:rPr lang="en-US" dirty="0"/>
              <a:t> CVPR 2021.</a:t>
            </a:r>
          </a:p>
          <a:p>
            <a:pPr marL="0" indent="0">
              <a:buNone/>
            </a:pPr>
            <a:endParaRPr lang="en-US" dirty="0"/>
          </a:p>
        </p:txBody>
      </p:sp>
      <p:pic>
        <p:nvPicPr>
          <p:cNvPr id="6" name="Picture 5" descr="A picture containing grass&#10;&#10;Description automatically generated">
            <a:extLst>
              <a:ext uri="{FF2B5EF4-FFF2-40B4-BE49-F238E27FC236}">
                <a16:creationId xmlns:a16="http://schemas.microsoft.com/office/drawing/2014/main" id="{7259F7BB-4D6D-45CE-B6D9-B4B416C5523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2467257"/>
            <a:ext cx="9601200" cy="3485584"/>
          </a:xfrm>
          <a:prstGeom prst="rect">
            <a:avLst/>
          </a:prstGeom>
          <a:noFill/>
          <a:ln>
            <a:noFill/>
          </a:ln>
        </p:spPr>
      </p:pic>
    </p:spTree>
    <p:extLst>
      <p:ext uri="{BB962C8B-B14F-4D97-AF65-F5344CB8AC3E}">
        <p14:creationId xmlns:p14="http://schemas.microsoft.com/office/powerpoint/2010/main" val="2755165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EF806DF-3FD8-47D4-982D-9E400825CD5D}"/>
              </a:ext>
            </a:extLst>
          </p:cNvPr>
          <p:cNvSpPr>
            <a:spLocks noGrp="1"/>
          </p:cNvSpPr>
          <p:nvPr>
            <p:ph type="title"/>
          </p:nvPr>
        </p:nvSpPr>
        <p:spPr/>
        <p:txBody>
          <a:bodyPr/>
          <a:lstStyle/>
          <a:p>
            <a:r>
              <a:rPr lang="en-US" dirty="0" err="1"/>
              <a:t>Ntire</a:t>
            </a:r>
            <a:r>
              <a:rPr lang="en-US" dirty="0"/>
              <a:t> 2020 challenge</a:t>
            </a:r>
          </a:p>
        </p:txBody>
      </p:sp>
      <p:sp>
        <p:nvSpPr>
          <p:cNvPr id="3" name="Chỗ dành sẵn cho Văn bản 2">
            <a:extLst>
              <a:ext uri="{FF2B5EF4-FFF2-40B4-BE49-F238E27FC236}">
                <a16:creationId xmlns:a16="http://schemas.microsoft.com/office/drawing/2014/main" id="{5B143C41-72A3-497D-9CE6-8A1D4B6F3AB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1308270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êu đề 8">
            <a:extLst>
              <a:ext uri="{FF2B5EF4-FFF2-40B4-BE49-F238E27FC236}">
                <a16:creationId xmlns:a16="http://schemas.microsoft.com/office/drawing/2014/main" id="{20FF923E-5A69-405C-B176-7EB46D7842F4}"/>
              </a:ext>
            </a:extLst>
          </p:cNvPr>
          <p:cNvSpPr>
            <a:spLocks noGrp="1"/>
          </p:cNvSpPr>
          <p:nvPr>
            <p:ph type="title"/>
          </p:nvPr>
        </p:nvSpPr>
        <p:spPr/>
        <p:txBody>
          <a:bodyPr/>
          <a:lstStyle/>
          <a:p>
            <a:r>
              <a:rPr lang="en-US" dirty="0" err="1"/>
              <a:t>Độ</a:t>
            </a:r>
            <a:r>
              <a:rPr lang="en-US" dirty="0"/>
              <a:t> </a:t>
            </a:r>
            <a:r>
              <a:rPr lang="en-US" dirty="0" err="1"/>
              <a:t>đo</a:t>
            </a:r>
            <a:r>
              <a:rPr lang="en-US" dirty="0"/>
              <a:t> - PSNR</a:t>
            </a:r>
          </a:p>
        </p:txBody>
      </p:sp>
      <mc:AlternateContent xmlns:mc="http://schemas.openxmlformats.org/markup-compatibility/2006" xmlns:a14="http://schemas.microsoft.com/office/drawing/2010/main">
        <mc:Choice Requires="a14">
          <p:sp>
            <p:nvSpPr>
              <p:cNvPr id="2" name="Chỗ dành sẵn cho Nội dung 1">
                <a:extLst>
                  <a:ext uri="{FF2B5EF4-FFF2-40B4-BE49-F238E27FC236}">
                    <a16:creationId xmlns:a16="http://schemas.microsoft.com/office/drawing/2014/main" id="{A49BB5C9-62F4-4E96-AEB7-8E4F5A8D67A3}"/>
                  </a:ext>
                </a:extLst>
              </p:cNvPr>
              <p:cNvSpPr>
                <a:spLocks noGrp="1"/>
              </p:cNvSpPr>
              <p:nvPr>
                <p:ph idx="1"/>
              </p:nvPr>
            </p:nvSpPr>
            <p:spPr/>
            <p:txBody>
              <a:bodyPr/>
              <a:lstStyle/>
              <a:p>
                <a:r>
                  <a:rPr lang="en-US" dirty="0"/>
                  <a:t>PSNR: </a:t>
                </a:r>
                <a:r>
                  <a:rPr lang="en-US" dirty="0" err="1"/>
                  <a:t>dùng</a:t>
                </a:r>
                <a:r>
                  <a:rPr lang="en-US" dirty="0"/>
                  <a:t> </a:t>
                </a:r>
                <a:r>
                  <a:rPr lang="en-US" dirty="0" err="1"/>
                  <a:t>để</a:t>
                </a:r>
                <a:r>
                  <a:rPr lang="en-US" dirty="0"/>
                  <a:t> </a:t>
                </a:r>
                <a:r>
                  <a:rPr lang="en-US" dirty="0" err="1"/>
                  <a:t>đo</a:t>
                </a:r>
                <a:r>
                  <a:rPr lang="en-US" dirty="0"/>
                  <a:t> </a:t>
                </a:r>
                <a:r>
                  <a:rPr lang="en-US" dirty="0" err="1"/>
                  <a:t>chất</a:t>
                </a:r>
                <a:r>
                  <a:rPr lang="en-US" dirty="0"/>
                  <a:t> </a:t>
                </a:r>
                <a:r>
                  <a:rPr lang="en-US" dirty="0" err="1"/>
                  <a:t>lượng</a:t>
                </a:r>
                <a:r>
                  <a:rPr lang="en-US" dirty="0"/>
                  <a:t> </a:t>
                </a:r>
                <a:r>
                  <a:rPr lang="en-US" dirty="0" err="1"/>
                  <a:t>dữ</a:t>
                </a:r>
                <a:r>
                  <a:rPr lang="en-US" dirty="0"/>
                  <a:t> </a:t>
                </a:r>
                <a:r>
                  <a:rPr lang="en-US" dirty="0" err="1"/>
                  <a:t>liệu</a:t>
                </a:r>
                <a:r>
                  <a:rPr lang="en-US" dirty="0"/>
                  <a:t> </a:t>
                </a:r>
                <a:r>
                  <a:rPr lang="en-US" dirty="0" err="1"/>
                  <a:t>khôi</a:t>
                </a:r>
                <a:r>
                  <a:rPr lang="en-US" dirty="0"/>
                  <a:t> </a:t>
                </a:r>
                <a:r>
                  <a:rPr lang="en-US" dirty="0" err="1"/>
                  <a:t>phục</a:t>
                </a:r>
                <a:r>
                  <a:rPr lang="en-US" dirty="0"/>
                  <a:t> </a:t>
                </a:r>
                <a:r>
                  <a:rPr lang="en-US" dirty="0" err="1"/>
                  <a:t>được</a:t>
                </a:r>
                <a:r>
                  <a:rPr lang="en-US" dirty="0"/>
                  <a:t> </a:t>
                </a:r>
                <a:r>
                  <a:rPr lang="en-US" dirty="0" err="1"/>
                  <a:t>của</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có</a:t>
                </a:r>
                <a:r>
                  <a:rPr lang="en-US" dirty="0"/>
                  <a:t> </a:t>
                </a:r>
                <a:r>
                  <a:rPr lang="en-US" dirty="0" err="1"/>
                  <a:t>mất</a:t>
                </a:r>
                <a:r>
                  <a:rPr lang="en-US" dirty="0"/>
                  <a:t> </a:t>
                </a:r>
                <a:r>
                  <a:rPr lang="en-US" dirty="0" err="1"/>
                  <a:t>mát</a:t>
                </a:r>
                <a:r>
                  <a:rPr lang="en-US" dirty="0"/>
                  <a:t> </a:t>
                </a:r>
                <a:r>
                  <a:rPr lang="en-US" dirty="0" err="1"/>
                  <a:t>dữ</a:t>
                </a:r>
                <a:r>
                  <a:rPr lang="en-US" dirty="0"/>
                  <a:t> </a:t>
                </a:r>
                <a:r>
                  <a:rPr lang="en-US" dirty="0" err="1"/>
                  <a:t>liệu</a:t>
                </a:r>
                <a:r>
                  <a:rPr lang="en-US" dirty="0"/>
                  <a:t>. </a:t>
                </a:r>
                <a:r>
                  <a:rPr lang="en-US" dirty="0" err="1"/>
                  <a:t>Thông</a:t>
                </a:r>
                <a:r>
                  <a:rPr lang="en-US" dirty="0"/>
                  <a:t> </a:t>
                </a:r>
                <a:r>
                  <a:rPr lang="en-US" dirty="0" err="1"/>
                  <a:t>thường</a:t>
                </a:r>
                <a:r>
                  <a:rPr lang="en-US" dirty="0"/>
                  <a:t> PSNR </a:t>
                </a:r>
                <a:r>
                  <a:rPr lang="en-US" dirty="0" err="1"/>
                  <a:t>càng</a:t>
                </a:r>
                <a:r>
                  <a:rPr lang="en-US" dirty="0"/>
                  <a:t> </a:t>
                </a:r>
                <a:r>
                  <a:rPr lang="en-US" dirty="0" err="1"/>
                  <a:t>cao</a:t>
                </a:r>
                <a:r>
                  <a:rPr lang="en-US" dirty="0"/>
                  <a:t> </a:t>
                </a:r>
                <a:r>
                  <a:rPr lang="en-US" dirty="0" err="1"/>
                  <a:t>thì</a:t>
                </a:r>
                <a:r>
                  <a:rPr lang="en-US" dirty="0"/>
                  <a:t> </a:t>
                </a:r>
                <a:r>
                  <a:rPr lang="en-US" dirty="0" err="1"/>
                  <a:t>chất</a:t>
                </a:r>
                <a:r>
                  <a:rPr lang="en-US" dirty="0"/>
                  <a:t> </a:t>
                </a:r>
                <a:r>
                  <a:rPr lang="en-US" dirty="0" err="1"/>
                  <a:t>lượng</a:t>
                </a:r>
                <a:r>
                  <a:rPr lang="en-US" dirty="0"/>
                  <a:t> </a:t>
                </a:r>
                <a:r>
                  <a:rPr lang="en-US" dirty="0" err="1"/>
                  <a:t>khôi</a:t>
                </a:r>
                <a:r>
                  <a:rPr lang="en-US" dirty="0"/>
                  <a:t> </a:t>
                </a:r>
                <a:r>
                  <a:rPr lang="en-US" dirty="0" err="1"/>
                  <a:t>phục</a:t>
                </a:r>
                <a:r>
                  <a:rPr lang="en-US" dirty="0"/>
                  <a:t> </a:t>
                </a:r>
                <a:r>
                  <a:rPr lang="en-US" dirty="0" err="1"/>
                  <a:t>càng</a:t>
                </a:r>
                <a:r>
                  <a:rPr lang="en-US" dirty="0"/>
                  <a:t> </a:t>
                </a:r>
                <a:r>
                  <a:rPr lang="en-US" dirty="0" err="1"/>
                  <a:t>tốt</a:t>
                </a:r>
                <a:r>
                  <a:rPr lang="en-US" dirty="0"/>
                  <a:t>. </a:t>
                </a:r>
                <a:r>
                  <a:rPr lang="en-US" dirty="0" err="1"/>
                  <a:t>Đơn</a:t>
                </a:r>
                <a:r>
                  <a:rPr lang="en-US" dirty="0"/>
                  <a:t> </a:t>
                </a:r>
                <a:r>
                  <a:rPr lang="en-US" dirty="0" err="1"/>
                  <a:t>vị</a:t>
                </a:r>
                <a:r>
                  <a:rPr lang="en-US" dirty="0"/>
                  <a:t> </a:t>
                </a:r>
                <a:r>
                  <a:rPr lang="en-US" dirty="0" err="1"/>
                  <a:t>đo</a:t>
                </a:r>
                <a:r>
                  <a:rPr lang="en-US" dirty="0"/>
                  <a:t> (</a:t>
                </a:r>
                <a:r>
                  <a:rPr lang="en-US" dirty="0" err="1"/>
                  <a:t>lb</a:t>
                </a:r>
                <a:r>
                  <a:rPr lang="en-US" dirty="0"/>
                  <a:t>).</a:t>
                </a:r>
              </a:p>
              <a:p>
                <a:pPr lvl="1"/>
                <a14:m>
                  <m:oMath xmlns:m="http://schemas.openxmlformats.org/officeDocument/2006/math">
                    <m:r>
                      <a:rPr lang="en-US" i="1" dirty="0" smtClean="0">
                        <a:solidFill>
                          <a:srgbClr val="FF0000"/>
                        </a:solidFill>
                        <a:latin typeface="Cambria Math" panose="02040503050406030204" pitchFamily="18" charset="0"/>
                      </a:rPr>
                      <m:t>𝑃𝑆𝑁𝑅</m:t>
                    </m:r>
                    <m:r>
                      <a:rPr lang="en-US" i="1" dirty="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20</m:t>
                    </m:r>
                    <m:sSub>
                      <m:sSubPr>
                        <m:ctrlPr>
                          <a:rPr lang="en-US" b="0"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𝑙𝑜𝑔</m:t>
                        </m:r>
                      </m:e>
                      <m:sub>
                        <m:r>
                          <a:rPr lang="en-US" b="0" i="1" dirty="0" smtClean="0">
                            <a:solidFill>
                              <a:srgbClr val="FF0000"/>
                            </a:solidFill>
                            <a:latin typeface="Cambria Math" panose="02040503050406030204" pitchFamily="18" charset="0"/>
                          </a:rPr>
                          <m:t>10</m:t>
                        </m:r>
                      </m:sub>
                    </m:sSub>
                    <m:d>
                      <m:dPr>
                        <m:ctrlPr>
                          <a:rPr lang="en-US" b="0" i="1" dirty="0" smtClean="0">
                            <a:solidFill>
                              <a:srgbClr val="FF0000"/>
                            </a:solidFill>
                            <a:latin typeface="Cambria Math" panose="02040503050406030204" pitchFamily="18" charset="0"/>
                          </a:rPr>
                        </m:ctrlPr>
                      </m:dPr>
                      <m:e>
                        <m:f>
                          <m:fPr>
                            <m:ctrlPr>
                              <a:rPr lang="en-US" b="0" i="1" dirty="0" smtClean="0">
                                <a:solidFill>
                                  <a:srgbClr val="FF0000"/>
                                </a:solidFill>
                                <a:latin typeface="Cambria Math" panose="02040503050406030204" pitchFamily="18" charset="0"/>
                              </a:rPr>
                            </m:ctrlPr>
                          </m:fPr>
                          <m:num>
                            <m:sSub>
                              <m:sSubPr>
                                <m:ctrlPr>
                                  <a:rPr lang="en-US" b="0" i="1" dirty="0" smtClean="0">
                                    <a:solidFill>
                                      <a:srgbClr val="FF0000"/>
                                    </a:solidFill>
                                    <a:latin typeface="Cambria Math" panose="02040503050406030204" pitchFamily="18" charset="0"/>
                                  </a:rPr>
                                </m:ctrlPr>
                              </m:sSubPr>
                              <m:e>
                                <m:r>
                                  <a:rPr lang="en-US" i="1" dirty="0">
                                    <a:solidFill>
                                      <a:srgbClr val="FF0000"/>
                                    </a:solidFill>
                                    <a:latin typeface="Cambria Math" panose="02040503050406030204" pitchFamily="18" charset="0"/>
                                  </a:rPr>
                                  <m:t>𝑀𝐴𝑋</m:t>
                                </m:r>
                              </m:e>
                              <m:sub>
                                <m:r>
                                  <a:rPr lang="en-US" b="0" i="1" dirty="0" smtClean="0">
                                    <a:solidFill>
                                      <a:srgbClr val="FF0000"/>
                                    </a:solidFill>
                                    <a:latin typeface="Cambria Math" panose="02040503050406030204" pitchFamily="18" charset="0"/>
                                  </a:rPr>
                                  <m:t>𝐼</m:t>
                                </m:r>
                              </m:sub>
                            </m:sSub>
                          </m:num>
                          <m:den>
                            <m:rad>
                              <m:radPr>
                                <m:degHide m:val="on"/>
                                <m:ctrlPr>
                                  <a:rPr lang="en-US" b="0" i="1" dirty="0" smtClean="0">
                                    <a:solidFill>
                                      <a:srgbClr val="FF0000"/>
                                    </a:solidFill>
                                    <a:latin typeface="Cambria Math" panose="02040503050406030204" pitchFamily="18" charset="0"/>
                                  </a:rPr>
                                </m:ctrlPr>
                              </m:radPr>
                              <m:deg/>
                              <m:e>
                                <m:r>
                                  <a:rPr lang="en-US" b="0" i="1" dirty="0" smtClean="0">
                                    <a:solidFill>
                                      <a:srgbClr val="FF0000"/>
                                    </a:solidFill>
                                    <a:latin typeface="Cambria Math" panose="02040503050406030204" pitchFamily="18" charset="0"/>
                                  </a:rPr>
                                  <m:t>𝑀𝑆𝐸</m:t>
                                </m:r>
                              </m:e>
                            </m:rad>
                          </m:den>
                        </m:f>
                      </m:e>
                    </m:d>
                  </m:oMath>
                </a14:m>
                <a:endParaRPr lang="en-US" dirty="0">
                  <a:solidFill>
                    <a:srgbClr val="FF0000"/>
                  </a:solidFill>
                </a:endParaRPr>
              </a:p>
              <a:p>
                <a:pPr lvl="1"/>
                <a14:m>
                  <m:oMath xmlns:m="http://schemas.openxmlformats.org/officeDocument/2006/math">
                    <m:sSub>
                      <m:sSubPr>
                        <m:ctrlPr>
                          <a:rPr lang="en-US" b="0" i="1" dirty="0" smtClean="0">
                            <a:solidFill>
                              <a:srgbClr val="0066FF"/>
                            </a:solidFill>
                            <a:latin typeface="Cambria Math" panose="02040503050406030204" pitchFamily="18" charset="0"/>
                          </a:rPr>
                        </m:ctrlPr>
                      </m:sSubPr>
                      <m:e>
                        <m:r>
                          <a:rPr lang="en-US" i="1" dirty="0">
                            <a:solidFill>
                              <a:srgbClr val="0066FF"/>
                            </a:solidFill>
                            <a:latin typeface="Cambria Math" panose="02040503050406030204" pitchFamily="18" charset="0"/>
                          </a:rPr>
                          <m:t>𝑀𝐴𝑋</m:t>
                        </m:r>
                      </m:e>
                      <m:sub>
                        <m:r>
                          <a:rPr lang="en-US" b="0" i="1" dirty="0" smtClean="0">
                            <a:solidFill>
                              <a:srgbClr val="0066FF"/>
                            </a:solidFill>
                            <a:latin typeface="Cambria Math" panose="02040503050406030204" pitchFamily="18" charset="0"/>
                          </a:rPr>
                          <m:t>𝐼</m:t>
                        </m:r>
                      </m:sub>
                    </m:sSub>
                  </m:oMath>
                </a14:m>
                <a:r>
                  <a:rPr lang="en-US" dirty="0">
                    <a:solidFill>
                      <a:srgbClr val="0066FF"/>
                    </a:solidFill>
                  </a:rPr>
                  <a:t> </a:t>
                </a:r>
                <a:r>
                  <a:rPr lang="en-US" dirty="0" err="1">
                    <a:solidFill>
                      <a:srgbClr val="0066FF"/>
                    </a:solidFill>
                  </a:rPr>
                  <a:t>là</a:t>
                </a:r>
                <a:r>
                  <a:rPr lang="en-US" dirty="0">
                    <a:solidFill>
                      <a:srgbClr val="0066FF"/>
                    </a:solidFill>
                  </a:rPr>
                  <a:t> </a:t>
                </a:r>
                <a:r>
                  <a:rPr lang="en-US" dirty="0" err="1">
                    <a:solidFill>
                      <a:srgbClr val="0066FF"/>
                    </a:solidFill>
                  </a:rPr>
                  <a:t>giá</a:t>
                </a:r>
                <a:r>
                  <a:rPr lang="en-US" dirty="0">
                    <a:solidFill>
                      <a:srgbClr val="0066FF"/>
                    </a:solidFill>
                  </a:rPr>
                  <a:t> </a:t>
                </a:r>
                <a:r>
                  <a:rPr lang="en-US" dirty="0" err="1">
                    <a:solidFill>
                      <a:srgbClr val="0066FF"/>
                    </a:solidFill>
                  </a:rPr>
                  <a:t>trị</a:t>
                </a:r>
                <a:r>
                  <a:rPr lang="en-US" dirty="0">
                    <a:solidFill>
                      <a:srgbClr val="0066FF"/>
                    </a:solidFill>
                  </a:rPr>
                  <a:t> pixel </a:t>
                </a:r>
                <a:r>
                  <a:rPr lang="en-US" dirty="0" err="1">
                    <a:solidFill>
                      <a:srgbClr val="0066FF"/>
                    </a:solidFill>
                  </a:rPr>
                  <a:t>lớn</a:t>
                </a:r>
                <a:r>
                  <a:rPr lang="en-US" dirty="0">
                    <a:solidFill>
                      <a:srgbClr val="0066FF"/>
                    </a:solidFill>
                  </a:rPr>
                  <a:t> </a:t>
                </a:r>
                <a:r>
                  <a:rPr lang="en-US" dirty="0" err="1">
                    <a:solidFill>
                      <a:srgbClr val="0066FF"/>
                    </a:solidFill>
                  </a:rPr>
                  <a:t>nhất</a:t>
                </a:r>
                <a:r>
                  <a:rPr lang="en-US" dirty="0">
                    <a:solidFill>
                      <a:srgbClr val="0066FF"/>
                    </a:solidFill>
                  </a:rPr>
                  <a:t> </a:t>
                </a:r>
                <a:r>
                  <a:rPr lang="en-US" dirty="0" err="1">
                    <a:solidFill>
                      <a:srgbClr val="0066FF"/>
                    </a:solidFill>
                  </a:rPr>
                  <a:t>tương</a:t>
                </a:r>
                <a:r>
                  <a:rPr lang="en-US" dirty="0">
                    <a:solidFill>
                      <a:srgbClr val="0066FF"/>
                    </a:solidFill>
                  </a:rPr>
                  <a:t> </a:t>
                </a:r>
                <a:r>
                  <a:rPr lang="en-US" dirty="0" err="1">
                    <a:solidFill>
                      <a:srgbClr val="0066FF"/>
                    </a:solidFill>
                  </a:rPr>
                  <a:t>ứng</a:t>
                </a:r>
                <a:r>
                  <a:rPr lang="en-US" dirty="0">
                    <a:solidFill>
                      <a:srgbClr val="0066FF"/>
                    </a:solidFill>
                  </a:rPr>
                  <a:t> </a:t>
                </a:r>
                <a:r>
                  <a:rPr lang="en-US" dirty="0" err="1">
                    <a:solidFill>
                      <a:srgbClr val="0066FF"/>
                    </a:solidFill>
                  </a:rPr>
                  <a:t>với</a:t>
                </a:r>
                <a:r>
                  <a:rPr lang="en-US" dirty="0">
                    <a:solidFill>
                      <a:srgbClr val="0066FF"/>
                    </a:solidFill>
                  </a:rPr>
                  <a:t> </a:t>
                </a:r>
                <a:r>
                  <a:rPr lang="en-US" dirty="0" err="1">
                    <a:solidFill>
                      <a:srgbClr val="0066FF"/>
                    </a:solidFill>
                  </a:rPr>
                  <a:t>loại</a:t>
                </a:r>
                <a:r>
                  <a:rPr lang="en-US" dirty="0">
                    <a:solidFill>
                      <a:srgbClr val="0066FF"/>
                    </a:solidFill>
                  </a:rPr>
                  <a:t> </a:t>
                </a:r>
                <a:r>
                  <a:rPr lang="en-US" dirty="0" err="1">
                    <a:solidFill>
                      <a:srgbClr val="0066FF"/>
                    </a:solidFill>
                  </a:rPr>
                  <a:t>ảnh</a:t>
                </a:r>
                <a:r>
                  <a:rPr lang="en-US" dirty="0">
                    <a:solidFill>
                      <a:srgbClr val="0066FF"/>
                    </a:solidFill>
                  </a:rPr>
                  <a:t> n bit (</a:t>
                </a:r>
                <a14:m>
                  <m:oMath xmlns:m="http://schemas.openxmlformats.org/officeDocument/2006/math">
                    <m:sSup>
                      <m:sSupPr>
                        <m:ctrlPr>
                          <a:rPr lang="en-US" i="1" smtClean="0">
                            <a:solidFill>
                              <a:srgbClr val="0066FF"/>
                            </a:solidFill>
                            <a:latin typeface="Cambria Math" panose="02040503050406030204" pitchFamily="18" charset="0"/>
                          </a:rPr>
                        </m:ctrlPr>
                      </m:sSupPr>
                      <m:e>
                        <m:r>
                          <a:rPr lang="en-US" b="0" i="1" smtClean="0">
                            <a:solidFill>
                              <a:srgbClr val="0066FF"/>
                            </a:solidFill>
                            <a:latin typeface="Cambria Math" panose="02040503050406030204" pitchFamily="18" charset="0"/>
                          </a:rPr>
                          <m:t>2</m:t>
                        </m:r>
                      </m:e>
                      <m:sup>
                        <m:r>
                          <a:rPr lang="en-US" b="0" i="1" smtClean="0">
                            <a:solidFill>
                              <a:srgbClr val="0066FF"/>
                            </a:solidFill>
                            <a:latin typeface="Cambria Math" panose="02040503050406030204" pitchFamily="18" charset="0"/>
                          </a:rPr>
                          <m:t>𝑛</m:t>
                        </m:r>
                        <m:r>
                          <a:rPr lang="en-US" b="0" i="1" smtClean="0">
                            <a:solidFill>
                              <a:srgbClr val="0066FF"/>
                            </a:solidFill>
                            <a:latin typeface="Cambria Math" panose="02040503050406030204" pitchFamily="18" charset="0"/>
                          </a:rPr>
                          <m:t>−</m:t>
                        </m:r>
                        <m:r>
                          <a:rPr lang="en-US" b="0" i="1" smtClean="0">
                            <a:solidFill>
                              <a:srgbClr val="0066FF"/>
                            </a:solidFill>
                            <a:latin typeface="Cambria Math" panose="02040503050406030204" pitchFamily="18" charset="0"/>
                          </a:rPr>
                          <m:t>1</m:t>
                        </m:r>
                      </m:sup>
                    </m:sSup>
                    <m:r>
                      <a:rPr lang="en-US" b="0" i="1" smtClean="0">
                        <a:solidFill>
                          <a:srgbClr val="0066FF"/>
                        </a:solidFill>
                        <a:latin typeface="Cambria Math" panose="02040503050406030204" pitchFamily="18" charset="0"/>
                      </a:rPr>
                      <m:t>).</m:t>
                    </m:r>
                  </m:oMath>
                </a14:m>
                <a:endParaRPr lang="en-US" b="0" dirty="0">
                  <a:solidFill>
                    <a:srgbClr val="FF0000"/>
                  </a:solidFill>
                </a:endParaRPr>
              </a:p>
              <a:p>
                <a:pPr lvl="1"/>
                <a:r>
                  <a:rPr lang="en-US" dirty="0" err="1">
                    <a:solidFill>
                      <a:srgbClr val="FF0000"/>
                    </a:solidFill>
                  </a:rPr>
                  <a:t>Với</a:t>
                </a:r>
                <a:r>
                  <a:rPr lang="en-US" dirty="0">
                    <a:solidFill>
                      <a:srgbClr val="FF0000"/>
                    </a:solidFill>
                  </a:rPr>
                  <a:t> </a:t>
                </a:r>
                <a:r>
                  <a:rPr lang="en-US" dirty="0" err="1">
                    <a:solidFill>
                      <a:srgbClr val="FF0000"/>
                    </a:solidFill>
                  </a:rPr>
                  <a:t>ảnh</a:t>
                </a:r>
                <a:r>
                  <a:rPr lang="en-US" dirty="0">
                    <a:solidFill>
                      <a:srgbClr val="FF0000"/>
                    </a:solidFill>
                  </a:rPr>
                  <a:t> 8 bit </a:t>
                </a:r>
                <a:r>
                  <a:rPr lang="en-US" dirty="0" err="1">
                    <a:solidFill>
                      <a:srgbClr val="FF0000"/>
                    </a:solidFill>
                  </a:rPr>
                  <a:t>khoảng</a:t>
                </a:r>
                <a:r>
                  <a:rPr lang="en-US" dirty="0">
                    <a:solidFill>
                      <a:srgbClr val="FF0000"/>
                    </a:solidFill>
                  </a:rPr>
                  <a:t> </a:t>
                </a:r>
                <a:r>
                  <a:rPr lang="en-US" dirty="0" err="1">
                    <a:solidFill>
                      <a:srgbClr val="FF0000"/>
                    </a:solidFill>
                  </a:rPr>
                  <a:t>giá</a:t>
                </a:r>
                <a:r>
                  <a:rPr lang="en-US" dirty="0">
                    <a:solidFill>
                      <a:srgbClr val="FF0000"/>
                    </a:solidFill>
                  </a:rPr>
                  <a:t> </a:t>
                </a:r>
                <a:r>
                  <a:rPr lang="en-US" dirty="0" err="1">
                    <a:solidFill>
                      <a:srgbClr val="FF0000"/>
                    </a:solidFill>
                  </a:rPr>
                  <a:t>trị</a:t>
                </a:r>
                <a:r>
                  <a:rPr lang="en-US" dirty="0">
                    <a:solidFill>
                      <a:srgbClr val="FF0000"/>
                    </a:solidFill>
                  </a:rPr>
                  <a:t> </a:t>
                </a:r>
                <a:r>
                  <a:rPr lang="en-US" dirty="0" err="1">
                    <a:solidFill>
                      <a:srgbClr val="FF0000"/>
                    </a:solidFill>
                  </a:rPr>
                  <a:t>chấp</a:t>
                </a:r>
                <a:r>
                  <a:rPr lang="en-US" dirty="0">
                    <a:solidFill>
                      <a:srgbClr val="FF0000"/>
                    </a:solidFill>
                  </a:rPr>
                  <a:t> </a:t>
                </a:r>
                <a:r>
                  <a:rPr lang="en-US" dirty="0" err="1">
                    <a:solidFill>
                      <a:srgbClr val="FF0000"/>
                    </a:solidFill>
                  </a:rPr>
                  <a:t>nhận</a:t>
                </a:r>
                <a:r>
                  <a:rPr lang="en-US" dirty="0">
                    <a:solidFill>
                      <a:srgbClr val="FF0000"/>
                    </a:solidFill>
                  </a:rPr>
                  <a:t> </a:t>
                </a:r>
                <a:r>
                  <a:rPr lang="en-US" dirty="0" err="1">
                    <a:solidFill>
                      <a:srgbClr val="FF0000"/>
                    </a:solidFill>
                  </a:rPr>
                  <a:t>ổn</a:t>
                </a:r>
                <a:r>
                  <a:rPr lang="en-US" dirty="0">
                    <a:solidFill>
                      <a:srgbClr val="FF0000"/>
                    </a:solidFill>
                  </a:rPr>
                  <a:t> </a:t>
                </a:r>
                <a:r>
                  <a:rPr lang="en-US" dirty="0" err="1">
                    <a:solidFill>
                      <a:srgbClr val="FF0000"/>
                    </a:solidFill>
                  </a:rPr>
                  <a:t>là</a:t>
                </a:r>
                <a:r>
                  <a:rPr lang="en-US" dirty="0">
                    <a:solidFill>
                      <a:srgbClr val="FF0000"/>
                    </a:solidFill>
                  </a:rPr>
                  <a:t> </a:t>
                </a:r>
                <a:r>
                  <a:rPr lang="en-US" dirty="0" err="1">
                    <a:solidFill>
                      <a:srgbClr val="FF0000"/>
                    </a:solidFill>
                  </a:rPr>
                  <a:t>tầm</a:t>
                </a:r>
                <a:r>
                  <a:rPr lang="en-US" dirty="0">
                    <a:solidFill>
                      <a:srgbClr val="FF0000"/>
                    </a:solidFill>
                  </a:rPr>
                  <a:t> 30db – 50db.</a:t>
                </a:r>
              </a:p>
              <a:p>
                <a:pPr lvl="1"/>
                <a:r>
                  <a:rPr lang="en-US" dirty="0" err="1"/>
                  <a:t>Với</a:t>
                </a:r>
                <a:r>
                  <a:rPr lang="en-US" dirty="0"/>
                  <a:t> </a:t>
                </a:r>
                <a:r>
                  <a:rPr lang="en-US" dirty="0" err="1"/>
                  <a:t>ảnh</a:t>
                </a:r>
                <a:r>
                  <a:rPr lang="en-US" dirty="0"/>
                  <a:t> 16 bit </a:t>
                </a:r>
                <a:r>
                  <a:rPr lang="en-US" dirty="0" err="1"/>
                  <a:t>khoảng</a:t>
                </a:r>
                <a:r>
                  <a:rPr lang="en-US" dirty="0"/>
                  <a:t> </a:t>
                </a:r>
                <a:r>
                  <a:rPr lang="en-US" dirty="0" err="1"/>
                  <a:t>giá</a:t>
                </a:r>
                <a:r>
                  <a:rPr lang="en-US" dirty="0"/>
                  <a:t> </a:t>
                </a:r>
                <a:r>
                  <a:rPr lang="en-US" dirty="0" err="1"/>
                  <a:t>trị</a:t>
                </a:r>
                <a:r>
                  <a:rPr lang="en-US" dirty="0"/>
                  <a:t> </a:t>
                </a:r>
                <a:r>
                  <a:rPr lang="en-US" dirty="0" err="1"/>
                  <a:t>chấp</a:t>
                </a:r>
                <a:r>
                  <a:rPr lang="en-US" dirty="0"/>
                  <a:t> </a:t>
                </a:r>
                <a:r>
                  <a:rPr lang="en-US" dirty="0" err="1"/>
                  <a:t>nhận</a:t>
                </a:r>
                <a:r>
                  <a:rPr lang="en-US" dirty="0"/>
                  <a:t> </a:t>
                </a:r>
                <a:r>
                  <a:rPr lang="en-US" dirty="0" err="1"/>
                  <a:t>ổn</a:t>
                </a:r>
                <a:r>
                  <a:rPr lang="en-US" dirty="0"/>
                  <a:t> </a:t>
                </a:r>
                <a:r>
                  <a:rPr lang="en-US" dirty="0" err="1"/>
                  <a:t>là</a:t>
                </a:r>
                <a:r>
                  <a:rPr lang="en-US" dirty="0"/>
                  <a:t> </a:t>
                </a:r>
                <a:r>
                  <a:rPr lang="en-US" dirty="0" err="1"/>
                  <a:t>tầm</a:t>
                </a:r>
                <a:r>
                  <a:rPr lang="en-US" dirty="0"/>
                  <a:t> 60db – 80db.</a:t>
                </a:r>
              </a:p>
            </p:txBody>
          </p:sp>
        </mc:Choice>
        <mc:Fallback xmlns="">
          <p:sp>
            <p:nvSpPr>
              <p:cNvPr id="2" name="Chỗ dành sẵn cho Nội dung 1">
                <a:extLst>
                  <a:ext uri="{FF2B5EF4-FFF2-40B4-BE49-F238E27FC236}">
                    <a16:creationId xmlns:a16="http://schemas.microsoft.com/office/drawing/2014/main" id="{A49BB5C9-62F4-4E96-AEB7-8E4F5A8D67A3}"/>
                  </a:ext>
                </a:extLst>
              </p:cNvPr>
              <p:cNvSpPr>
                <a:spLocks noGrp="1" noRot="1" noChangeAspect="1" noMove="1" noResize="1" noEditPoints="1" noAdjustHandles="1" noChangeArrowheads="1" noChangeShapeType="1" noTextEdit="1"/>
              </p:cNvSpPr>
              <p:nvPr>
                <p:ph idx="1"/>
              </p:nvPr>
            </p:nvSpPr>
            <p:spPr>
              <a:blipFill>
                <a:blip r:embed="rId2"/>
                <a:stretch>
                  <a:fillRect l="-1000" t="-1482" r="-167"/>
                </a:stretch>
              </a:blipFill>
            </p:spPr>
            <p:txBody>
              <a:bodyPr/>
              <a:lstStyle/>
              <a:p>
                <a:r>
                  <a:rPr lang="en-US">
                    <a:noFill/>
                  </a:rPr>
                  <a:t> </a:t>
                </a:r>
              </a:p>
            </p:txBody>
          </p:sp>
        </mc:Fallback>
      </mc:AlternateContent>
    </p:spTree>
    <p:extLst>
      <p:ext uri="{BB962C8B-B14F-4D97-AF65-F5344CB8AC3E}">
        <p14:creationId xmlns:p14="http://schemas.microsoft.com/office/powerpoint/2010/main" val="244825108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êu đề 5">
            <a:extLst>
              <a:ext uri="{FF2B5EF4-FFF2-40B4-BE49-F238E27FC236}">
                <a16:creationId xmlns:a16="http://schemas.microsoft.com/office/drawing/2014/main" id="{0095309F-58BA-41EB-9127-C32EC8B16839}"/>
              </a:ext>
            </a:extLst>
          </p:cNvPr>
          <p:cNvSpPr>
            <a:spLocks noGrp="1"/>
          </p:cNvSpPr>
          <p:nvPr>
            <p:ph type="title"/>
          </p:nvPr>
        </p:nvSpPr>
        <p:spPr/>
        <p:txBody>
          <a:bodyPr/>
          <a:lstStyle/>
          <a:p>
            <a:r>
              <a:rPr lang="en-US" dirty="0" err="1"/>
              <a:t>Độ</a:t>
            </a:r>
            <a:r>
              <a:rPr lang="en-US" dirty="0"/>
              <a:t> </a:t>
            </a:r>
            <a:r>
              <a:rPr lang="en-US" dirty="0" err="1"/>
              <a:t>đo</a:t>
            </a:r>
            <a:r>
              <a:rPr lang="en-US" dirty="0"/>
              <a:t> - SSIM</a:t>
            </a:r>
          </a:p>
        </p:txBody>
      </p:sp>
      <p:graphicFrame>
        <p:nvGraphicFramePr>
          <p:cNvPr id="8" name="Bảng 18">
            <a:extLst>
              <a:ext uri="{FF2B5EF4-FFF2-40B4-BE49-F238E27FC236}">
                <a16:creationId xmlns:a16="http://schemas.microsoft.com/office/drawing/2014/main" id="{819BE5EA-C85A-44E7-8C3D-43724BEEB82C}"/>
              </a:ext>
            </a:extLst>
          </p:cNvPr>
          <p:cNvGraphicFramePr>
            <a:graphicFrameLocks noGrp="1"/>
          </p:cNvGraphicFramePr>
          <p:nvPr/>
        </p:nvGraphicFramePr>
        <p:xfrm>
          <a:off x="311084" y="1280262"/>
          <a:ext cx="3912125" cy="3672837"/>
        </p:xfrm>
        <a:graphic>
          <a:graphicData uri="http://schemas.openxmlformats.org/drawingml/2006/table">
            <a:tbl>
              <a:tblPr>
                <a:tableStyleId>{D7AC3CCA-C797-4891-BE02-D94E43425B78}</a:tableStyleId>
              </a:tblPr>
              <a:tblGrid>
                <a:gridCol w="558875">
                  <a:extLst>
                    <a:ext uri="{9D8B030D-6E8A-4147-A177-3AD203B41FA5}">
                      <a16:colId xmlns:a16="http://schemas.microsoft.com/office/drawing/2014/main" val="1216808205"/>
                    </a:ext>
                  </a:extLst>
                </a:gridCol>
                <a:gridCol w="558875">
                  <a:extLst>
                    <a:ext uri="{9D8B030D-6E8A-4147-A177-3AD203B41FA5}">
                      <a16:colId xmlns:a16="http://schemas.microsoft.com/office/drawing/2014/main" val="3625483126"/>
                    </a:ext>
                  </a:extLst>
                </a:gridCol>
                <a:gridCol w="558875">
                  <a:extLst>
                    <a:ext uri="{9D8B030D-6E8A-4147-A177-3AD203B41FA5}">
                      <a16:colId xmlns:a16="http://schemas.microsoft.com/office/drawing/2014/main" val="1779733052"/>
                    </a:ext>
                  </a:extLst>
                </a:gridCol>
                <a:gridCol w="558875">
                  <a:extLst>
                    <a:ext uri="{9D8B030D-6E8A-4147-A177-3AD203B41FA5}">
                      <a16:colId xmlns:a16="http://schemas.microsoft.com/office/drawing/2014/main" val="301731710"/>
                    </a:ext>
                  </a:extLst>
                </a:gridCol>
                <a:gridCol w="558875">
                  <a:extLst>
                    <a:ext uri="{9D8B030D-6E8A-4147-A177-3AD203B41FA5}">
                      <a16:colId xmlns:a16="http://schemas.microsoft.com/office/drawing/2014/main" val="3083658795"/>
                    </a:ext>
                  </a:extLst>
                </a:gridCol>
                <a:gridCol w="558875">
                  <a:extLst>
                    <a:ext uri="{9D8B030D-6E8A-4147-A177-3AD203B41FA5}">
                      <a16:colId xmlns:a16="http://schemas.microsoft.com/office/drawing/2014/main" val="4233462837"/>
                    </a:ext>
                  </a:extLst>
                </a:gridCol>
                <a:gridCol w="558875">
                  <a:extLst>
                    <a:ext uri="{9D8B030D-6E8A-4147-A177-3AD203B41FA5}">
                      <a16:colId xmlns:a16="http://schemas.microsoft.com/office/drawing/2014/main" val="630985521"/>
                    </a:ext>
                  </a:extLst>
                </a:gridCol>
              </a:tblGrid>
              <a:tr h="524691">
                <a:tc>
                  <a:txBody>
                    <a:bodyPr/>
                    <a:lstStyle/>
                    <a:p>
                      <a:pPr algn="ctr"/>
                      <a:r>
                        <a:rPr lang="en-US" sz="2800" b="0" dirty="0"/>
                        <a:t>0</a:t>
                      </a:r>
                    </a:p>
                  </a:txBody>
                  <a:tcPr>
                    <a:solidFill>
                      <a:srgbClr val="FFC000"/>
                    </a:solidFill>
                  </a:tcPr>
                </a:tc>
                <a:tc>
                  <a:txBody>
                    <a:bodyPr/>
                    <a:lstStyle/>
                    <a:p>
                      <a:pPr algn="ctr"/>
                      <a:r>
                        <a:rPr lang="en-US" sz="2800" b="0" dirty="0"/>
                        <a:t>0</a:t>
                      </a:r>
                    </a:p>
                  </a:txBody>
                  <a:tcPr>
                    <a:solidFill>
                      <a:srgbClr val="FFC000"/>
                    </a:solidFill>
                  </a:tcPr>
                </a:tc>
                <a:tc>
                  <a:txBody>
                    <a:bodyPr/>
                    <a:lstStyle/>
                    <a:p>
                      <a:pPr algn="ctr"/>
                      <a:r>
                        <a:rPr lang="en-US" sz="2800" b="0" dirty="0"/>
                        <a:t>0</a:t>
                      </a:r>
                    </a:p>
                  </a:txBody>
                  <a:tcPr>
                    <a:solidFill>
                      <a:srgbClr val="FFC000"/>
                    </a:solid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117357717"/>
                  </a:ext>
                </a:extLst>
              </a:tr>
              <a:tr h="524691">
                <a:tc>
                  <a:txBody>
                    <a:bodyPr/>
                    <a:lstStyle/>
                    <a:p>
                      <a:pPr algn="ctr"/>
                      <a:r>
                        <a:rPr lang="en-US" sz="2800" b="0" dirty="0"/>
                        <a:t>0</a:t>
                      </a:r>
                    </a:p>
                  </a:txBody>
                  <a:tcPr>
                    <a:solidFill>
                      <a:srgbClr val="FFC000"/>
                    </a:solidFill>
                  </a:tcPr>
                </a:tc>
                <a:tc>
                  <a:txBody>
                    <a:bodyPr/>
                    <a:lstStyle/>
                    <a:p>
                      <a:pPr algn="ctr"/>
                      <a:r>
                        <a:rPr lang="en-US" sz="2800" b="0" dirty="0"/>
                        <a:t>0</a:t>
                      </a:r>
                    </a:p>
                  </a:txBody>
                  <a:tcPr>
                    <a:solidFill>
                      <a:srgbClr val="00B0F0"/>
                    </a:solidFill>
                  </a:tcPr>
                </a:tc>
                <a:tc>
                  <a:txBody>
                    <a:bodyPr/>
                    <a:lstStyle/>
                    <a:p>
                      <a:pPr algn="ctr"/>
                      <a:r>
                        <a:rPr lang="en-US" sz="2800" b="0" dirty="0"/>
                        <a:t>1</a:t>
                      </a:r>
                    </a:p>
                  </a:txBody>
                  <a:tcPr>
                    <a:solidFill>
                      <a:srgbClr val="FFC000"/>
                    </a:solidFill>
                  </a:tcPr>
                </a:tc>
                <a:tc>
                  <a:txBody>
                    <a:bodyPr/>
                    <a:lstStyle/>
                    <a:p>
                      <a:pPr algn="ctr"/>
                      <a:r>
                        <a:rPr lang="en-US" sz="2800" b="0" dirty="0"/>
                        <a:t>0</a:t>
                      </a:r>
                    </a:p>
                  </a:txBody>
                  <a:tcPr>
                    <a:noFill/>
                  </a:tcPr>
                </a:tc>
                <a:tc>
                  <a:txBody>
                    <a:bodyPr/>
                    <a:lstStyle/>
                    <a:p>
                      <a:pPr algn="ctr"/>
                      <a:r>
                        <a:rPr lang="en-US" sz="2800" b="0" dirty="0"/>
                        <a:t>1</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3821860903"/>
                  </a:ext>
                </a:extLst>
              </a:tr>
              <a:tr h="524691">
                <a:tc>
                  <a:txBody>
                    <a:bodyPr/>
                    <a:lstStyle/>
                    <a:p>
                      <a:pPr algn="ctr"/>
                      <a:r>
                        <a:rPr lang="en-US" sz="2800" b="0" dirty="0"/>
                        <a:t>0</a:t>
                      </a:r>
                    </a:p>
                  </a:txBody>
                  <a:tcPr>
                    <a:solidFill>
                      <a:srgbClr val="FFC000"/>
                    </a:solidFill>
                  </a:tcPr>
                </a:tc>
                <a:tc>
                  <a:txBody>
                    <a:bodyPr/>
                    <a:lstStyle/>
                    <a:p>
                      <a:pPr algn="ctr"/>
                      <a:r>
                        <a:rPr lang="en-US" sz="2800" b="0" dirty="0"/>
                        <a:t>0</a:t>
                      </a:r>
                    </a:p>
                  </a:txBody>
                  <a:tcPr>
                    <a:solidFill>
                      <a:srgbClr val="FFC000"/>
                    </a:solidFill>
                  </a:tcPr>
                </a:tc>
                <a:tc>
                  <a:txBody>
                    <a:bodyPr/>
                    <a:lstStyle/>
                    <a:p>
                      <a:pPr algn="ctr"/>
                      <a:r>
                        <a:rPr lang="en-US" sz="2800" b="0" dirty="0"/>
                        <a:t>0</a:t>
                      </a:r>
                    </a:p>
                  </a:txBody>
                  <a:tcPr>
                    <a:solidFill>
                      <a:srgbClr val="FFC000"/>
                    </a:solid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1397387129"/>
                  </a:ext>
                </a:extLst>
              </a:tr>
              <a:tr h="524691">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1</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1182758161"/>
                  </a:ext>
                </a:extLst>
              </a:tr>
              <a:tr h="524691">
                <a:tc>
                  <a:txBody>
                    <a:bodyPr/>
                    <a:lstStyle/>
                    <a:p>
                      <a:pPr algn="ctr"/>
                      <a:r>
                        <a:rPr lang="en-US" sz="2800" b="0" dirty="0"/>
                        <a:t>0</a:t>
                      </a:r>
                    </a:p>
                  </a:txBody>
                  <a:tcPr>
                    <a:noFill/>
                  </a:tcPr>
                </a:tc>
                <a:tc>
                  <a:txBody>
                    <a:bodyPr/>
                    <a:lstStyle/>
                    <a:p>
                      <a:pPr algn="ctr"/>
                      <a:r>
                        <a:rPr lang="en-US" sz="2800" b="0" dirty="0"/>
                        <a:t>1</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1</a:t>
                      </a:r>
                    </a:p>
                  </a:txBody>
                  <a:tcPr>
                    <a:noFill/>
                  </a:tcPr>
                </a:tc>
                <a:tc>
                  <a:txBody>
                    <a:bodyPr/>
                    <a:lstStyle/>
                    <a:p>
                      <a:pPr algn="ctr"/>
                      <a:r>
                        <a:rPr lang="en-US" sz="2800" b="0" dirty="0"/>
                        <a:t>0</a:t>
                      </a:r>
                    </a:p>
                  </a:txBody>
                  <a:tcPr>
                    <a:noFill/>
                  </a:tcPr>
                </a:tc>
                <a:extLst>
                  <a:ext uri="{0D108BD9-81ED-4DB2-BD59-A6C34878D82A}">
                    <a16:rowId xmlns:a16="http://schemas.microsoft.com/office/drawing/2014/main" val="4118724984"/>
                  </a:ext>
                </a:extLst>
              </a:tr>
              <a:tr h="524691">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1</a:t>
                      </a:r>
                    </a:p>
                  </a:txBody>
                  <a:tcPr>
                    <a:noFill/>
                  </a:tcPr>
                </a:tc>
                <a:tc>
                  <a:txBody>
                    <a:bodyPr/>
                    <a:lstStyle/>
                    <a:p>
                      <a:pPr algn="ctr"/>
                      <a:r>
                        <a:rPr lang="en-US" sz="2800" b="0" dirty="0"/>
                        <a:t>1</a:t>
                      </a:r>
                    </a:p>
                  </a:txBody>
                  <a:tcPr>
                    <a:noFill/>
                  </a:tcPr>
                </a:tc>
                <a:tc>
                  <a:txBody>
                    <a:bodyPr/>
                    <a:lstStyle/>
                    <a:p>
                      <a:pPr algn="ctr"/>
                      <a:r>
                        <a:rPr lang="en-US" sz="2800" b="0" dirty="0"/>
                        <a:t>1</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1234089927"/>
                  </a:ext>
                </a:extLst>
              </a:tr>
              <a:tr h="524691">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3967936312"/>
                  </a:ext>
                </a:extLst>
              </a:tr>
            </a:tbl>
          </a:graphicData>
        </a:graphic>
      </p:graphicFrame>
      <p:graphicFrame>
        <p:nvGraphicFramePr>
          <p:cNvPr id="3" name="Bảng 2">
            <a:extLst>
              <a:ext uri="{FF2B5EF4-FFF2-40B4-BE49-F238E27FC236}">
                <a16:creationId xmlns:a16="http://schemas.microsoft.com/office/drawing/2014/main" id="{FB55100A-5220-4BA8-9E47-CC2902F6A5F0}"/>
              </a:ext>
            </a:extLst>
          </p:cNvPr>
          <p:cNvGraphicFramePr>
            <a:graphicFrameLocks noGrp="1"/>
          </p:cNvGraphicFramePr>
          <p:nvPr/>
        </p:nvGraphicFramePr>
        <p:xfrm>
          <a:off x="5822630" y="2329643"/>
          <a:ext cx="1676625" cy="1574073"/>
        </p:xfrm>
        <a:graphic>
          <a:graphicData uri="http://schemas.openxmlformats.org/drawingml/2006/table">
            <a:tbl>
              <a:tblPr>
                <a:tableStyleId>{D7AC3CCA-C797-4891-BE02-D94E43425B78}</a:tableStyleId>
              </a:tblPr>
              <a:tblGrid>
                <a:gridCol w="558875">
                  <a:extLst>
                    <a:ext uri="{9D8B030D-6E8A-4147-A177-3AD203B41FA5}">
                      <a16:colId xmlns:a16="http://schemas.microsoft.com/office/drawing/2014/main" val="1495175944"/>
                    </a:ext>
                  </a:extLst>
                </a:gridCol>
                <a:gridCol w="558875">
                  <a:extLst>
                    <a:ext uri="{9D8B030D-6E8A-4147-A177-3AD203B41FA5}">
                      <a16:colId xmlns:a16="http://schemas.microsoft.com/office/drawing/2014/main" val="2303977063"/>
                    </a:ext>
                  </a:extLst>
                </a:gridCol>
                <a:gridCol w="558875">
                  <a:extLst>
                    <a:ext uri="{9D8B030D-6E8A-4147-A177-3AD203B41FA5}">
                      <a16:colId xmlns:a16="http://schemas.microsoft.com/office/drawing/2014/main" val="823873856"/>
                    </a:ext>
                  </a:extLst>
                </a:gridCol>
              </a:tblGrid>
              <a:tr h="524691">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1</a:t>
                      </a:r>
                    </a:p>
                  </a:txBody>
                  <a:tcPr>
                    <a:noFill/>
                  </a:tcPr>
                </a:tc>
                <a:extLst>
                  <a:ext uri="{0D108BD9-81ED-4DB2-BD59-A6C34878D82A}">
                    <a16:rowId xmlns:a16="http://schemas.microsoft.com/office/drawing/2014/main" val="2613166058"/>
                  </a:ext>
                </a:extLst>
              </a:tr>
              <a:tr h="524691">
                <a:tc>
                  <a:txBody>
                    <a:bodyPr/>
                    <a:lstStyle/>
                    <a:p>
                      <a:pPr algn="ctr"/>
                      <a:r>
                        <a:rPr lang="en-US" sz="2800" b="0" dirty="0"/>
                        <a:t>1</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1157887401"/>
                  </a:ext>
                </a:extLst>
              </a:tr>
              <a:tr h="524691">
                <a:tc>
                  <a:txBody>
                    <a:bodyPr/>
                    <a:lstStyle/>
                    <a:p>
                      <a:pPr algn="ctr"/>
                      <a:r>
                        <a:rPr lang="en-US" sz="2800" b="0" dirty="0"/>
                        <a:t>0</a:t>
                      </a:r>
                    </a:p>
                  </a:txBody>
                  <a:tcPr>
                    <a:noFill/>
                  </a:tcPr>
                </a:tc>
                <a:tc>
                  <a:txBody>
                    <a:bodyPr/>
                    <a:lstStyle/>
                    <a:p>
                      <a:pPr algn="ctr"/>
                      <a:r>
                        <a:rPr lang="en-US" sz="2800" b="0" dirty="0"/>
                        <a:t>1</a:t>
                      </a:r>
                    </a:p>
                  </a:txBody>
                  <a:tcPr>
                    <a:noFill/>
                  </a:tcPr>
                </a:tc>
                <a:tc>
                  <a:txBody>
                    <a:bodyPr/>
                    <a:lstStyle/>
                    <a:p>
                      <a:pPr algn="ctr"/>
                      <a:r>
                        <a:rPr lang="en-US" sz="2800" b="0" dirty="0"/>
                        <a:t>1</a:t>
                      </a:r>
                    </a:p>
                  </a:txBody>
                  <a:tcPr>
                    <a:noFill/>
                  </a:tcPr>
                </a:tc>
                <a:extLst>
                  <a:ext uri="{0D108BD9-81ED-4DB2-BD59-A6C34878D82A}">
                    <a16:rowId xmlns:a16="http://schemas.microsoft.com/office/drawing/2014/main" val="652589486"/>
                  </a:ext>
                </a:extLst>
              </a:tr>
            </a:tbl>
          </a:graphicData>
        </a:graphic>
      </p:graphicFrame>
      <p:graphicFrame>
        <p:nvGraphicFramePr>
          <p:cNvPr id="7" name="Bảng 6">
            <a:extLst>
              <a:ext uri="{FF2B5EF4-FFF2-40B4-BE49-F238E27FC236}">
                <a16:creationId xmlns:a16="http://schemas.microsoft.com/office/drawing/2014/main" id="{3C4C9733-227C-408D-A727-BC80B2F86D33}"/>
              </a:ext>
            </a:extLst>
          </p:cNvPr>
          <p:cNvGraphicFramePr>
            <a:graphicFrameLocks noGrp="1"/>
          </p:cNvGraphicFramePr>
          <p:nvPr/>
        </p:nvGraphicFramePr>
        <p:xfrm>
          <a:off x="8763787" y="1798163"/>
          <a:ext cx="2794375" cy="2623455"/>
        </p:xfrm>
        <a:graphic>
          <a:graphicData uri="http://schemas.openxmlformats.org/drawingml/2006/table">
            <a:tbl>
              <a:tblPr>
                <a:tableStyleId>{D7AC3CCA-C797-4891-BE02-D94E43425B78}</a:tableStyleId>
              </a:tblPr>
              <a:tblGrid>
                <a:gridCol w="558875">
                  <a:extLst>
                    <a:ext uri="{9D8B030D-6E8A-4147-A177-3AD203B41FA5}">
                      <a16:colId xmlns:a16="http://schemas.microsoft.com/office/drawing/2014/main" val="2993710996"/>
                    </a:ext>
                  </a:extLst>
                </a:gridCol>
                <a:gridCol w="558875">
                  <a:extLst>
                    <a:ext uri="{9D8B030D-6E8A-4147-A177-3AD203B41FA5}">
                      <a16:colId xmlns:a16="http://schemas.microsoft.com/office/drawing/2014/main" val="1526957753"/>
                    </a:ext>
                  </a:extLst>
                </a:gridCol>
                <a:gridCol w="558875">
                  <a:extLst>
                    <a:ext uri="{9D8B030D-6E8A-4147-A177-3AD203B41FA5}">
                      <a16:colId xmlns:a16="http://schemas.microsoft.com/office/drawing/2014/main" val="2934273926"/>
                    </a:ext>
                  </a:extLst>
                </a:gridCol>
                <a:gridCol w="558875">
                  <a:extLst>
                    <a:ext uri="{9D8B030D-6E8A-4147-A177-3AD203B41FA5}">
                      <a16:colId xmlns:a16="http://schemas.microsoft.com/office/drawing/2014/main" val="2406268759"/>
                    </a:ext>
                  </a:extLst>
                </a:gridCol>
                <a:gridCol w="558875">
                  <a:extLst>
                    <a:ext uri="{9D8B030D-6E8A-4147-A177-3AD203B41FA5}">
                      <a16:colId xmlns:a16="http://schemas.microsoft.com/office/drawing/2014/main" val="767346831"/>
                    </a:ext>
                  </a:extLst>
                </a:gridCol>
              </a:tblGrid>
              <a:tr h="524691">
                <a:tc>
                  <a:txBody>
                    <a:bodyPr/>
                    <a:lstStyle/>
                    <a:p>
                      <a:pPr algn="ctr"/>
                      <a:endParaRPr lang="en-US" sz="2800" dirty="0"/>
                    </a:p>
                  </a:txBody>
                  <a:tcPr>
                    <a:solidFill>
                      <a:srgbClr val="00B0F0"/>
                    </a:solid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911999227"/>
                  </a:ext>
                </a:extLst>
              </a:tr>
              <a:tr h="524691">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3125325775"/>
                  </a:ext>
                </a:extLst>
              </a:tr>
              <a:tr h="524691">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2993746156"/>
                  </a:ext>
                </a:extLst>
              </a:tr>
              <a:tr h="524691">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3288806876"/>
                  </a:ext>
                </a:extLst>
              </a:tr>
              <a:tr h="524691">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4259510753"/>
                  </a:ext>
                </a:extLst>
              </a:tr>
            </a:tbl>
          </a:graphicData>
        </a:graphic>
      </p:graphicFrame>
      <p:sp>
        <p:nvSpPr>
          <p:cNvPr id="11" name="Hình chữ nhật 10">
            <a:extLst>
              <a:ext uri="{FF2B5EF4-FFF2-40B4-BE49-F238E27FC236}">
                <a16:creationId xmlns:a16="http://schemas.microsoft.com/office/drawing/2014/main" id="{2F0F3E1A-88BE-49CD-8CEA-2189F4D582D3}"/>
              </a:ext>
            </a:extLst>
          </p:cNvPr>
          <p:cNvSpPr/>
          <p:nvPr/>
        </p:nvSpPr>
        <p:spPr>
          <a:xfrm>
            <a:off x="4519539" y="2377071"/>
            <a:ext cx="1051891" cy="1446550"/>
          </a:xfrm>
          <a:prstGeom prst="rect">
            <a:avLst/>
          </a:prstGeom>
        </p:spPr>
        <p:txBody>
          <a:bodyPr wrap="none">
            <a:spAutoFit/>
          </a:bodyPr>
          <a:lstStyle/>
          <a:p>
            <a:r>
              <a:rPr lang="en-US" sz="8800" dirty="0">
                <a:sym typeface="Symbol" panose="05050102010706020507" pitchFamily="18" charset="2"/>
              </a:rPr>
              <a:t></a:t>
            </a:r>
            <a:endParaRPr lang="en-US" sz="8800" dirty="0"/>
          </a:p>
        </p:txBody>
      </p:sp>
      <p:sp>
        <p:nvSpPr>
          <p:cNvPr id="15" name="Hình chữ nhật 14">
            <a:extLst>
              <a:ext uri="{FF2B5EF4-FFF2-40B4-BE49-F238E27FC236}">
                <a16:creationId xmlns:a16="http://schemas.microsoft.com/office/drawing/2014/main" id="{D7081FA6-A2C9-486E-B5D9-857971AF69A1}"/>
              </a:ext>
            </a:extLst>
          </p:cNvPr>
          <p:cNvSpPr/>
          <p:nvPr/>
        </p:nvSpPr>
        <p:spPr>
          <a:xfrm>
            <a:off x="7660244" y="2303226"/>
            <a:ext cx="803425" cy="1446550"/>
          </a:xfrm>
          <a:prstGeom prst="rect">
            <a:avLst/>
          </a:prstGeom>
        </p:spPr>
        <p:txBody>
          <a:bodyPr wrap="none">
            <a:spAutoFit/>
          </a:bodyPr>
          <a:lstStyle/>
          <a:p>
            <a:r>
              <a:rPr lang="en-US" sz="8800" dirty="0">
                <a:sym typeface="Symbol" panose="05050102010706020507" pitchFamily="18" charset="2"/>
              </a:rPr>
              <a:t></a:t>
            </a:r>
            <a:endParaRPr lang="en-US" sz="8800" dirty="0"/>
          </a:p>
        </p:txBody>
      </p:sp>
    </p:spTree>
    <p:extLst>
      <p:ext uri="{BB962C8B-B14F-4D97-AF65-F5344CB8AC3E}">
        <p14:creationId xmlns:p14="http://schemas.microsoft.com/office/powerpoint/2010/main" val="251658953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êu đề 5">
            <a:extLst>
              <a:ext uri="{FF2B5EF4-FFF2-40B4-BE49-F238E27FC236}">
                <a16:creationId xmlns:a16="http://schemas.microsoft.com/office/drawing/2014/main" id="{0095309F-58BA-41EB-9127-C32EC8B16839}"/>
              </a:ext>
            </a:extLst>
          </p:cNvPr>
          <p:cNvSpPr>
            <a:spLocks noGrp="1"/>
          </p:cNvSpPr>
          <p:nvPr>
            <p:ph type="title"/>
          </p:nvPr>
        </p:nvSpPr>
        <p:spPr/>
        <p:txBody>
          <a:bodyPr/>
          <a:lstStyle/>
          <a:p>
            <a:r>
              <a:rPr lang="en-US" dirty="0" err="1"/>
              <a:t>Độ</a:t>
            </a:r>
            <a:r>
              <a:rPr lang="en-US" dirty="0"/>
              <a:t> </a:t>
            </a:r>
            <a:r>
              <a:rPr lang="en-US" dirty="0" err="1"/>
              <a:t>đo</a:t>
            </a:r>
            <a:r>
              <a:rPr lang="en-US" dirty="0"/>
              <a:t> - SSIM</a:t>
            </a:r>
          </a:p>
        </p:txBody>
      </p:sp>
      <p:graphicFrame>
        <p:nvGraphicFramePr>
          <p:cNvPr id="8" name="Bảng 18">
            <a:extLst>
              <a:ext uri="{FF2B5EF4-FFF2-40B4-BE49-F238E27FC236}">
                <a16:creationId xmlns:a16="http://schemas.microsoft.com/office/drawing/2014/main" id="{819BE5EA-C85A-44E7-8C3D-43724BEEB82C}"/>
              </a:ext>
            </a:extLst>
          </p:cNvPr>
          <p:cNvGraphicFramePr>
            <a:graphicFrameLocks noGrp="1"/>
          </p:cNvGraphicFramePr>
          <p:nvPr/>
        </p:nvGraphicFramePr>
        <p:xfrm>
          <a:off x="311084" y="1732745"/>
          <a:ext cx="3912125" cy="3672837"/>
        </p:xfrm>
        <a:graphic>
          <a:graphicData uri="http://schemas.openxmlformats.org/drawingml/2006/table">
            <a:tbl>
              <a:tblPr>
                <a:tableStyleId>{D7AC3CCA-C797-4891-BE02-D94E43425B78}</a:tableStyleId>
              </a:tblPr>
              <a:tblGrid>
                <a:gridCol w="558875">
                  <a:extLst>
                    <a:ext uri="{9D8B030D-6E8A-4147-A177-3AD203B41FA5}">
                      <a16:colId xmlns:a16="http://schemas.microsoft.com/office/drawing/2014/main" val="1216808205"/>
                    </a:ext>
                  </a:extLst>
                </a:gridCol>
                <a:gridCol w="558875">
                  <a:extLst>
                    <a:ext uri="{9D8B030D-6E8A-4147-A177-3AD203B41FA5}">
                      <a16:colId xmlns:a16="http://schemas.microsoft.com/office/drawing/2014/main" val="3625483126"/>
                    </a:ext>
                  </a:extLst>
                </a:gridCol>
                <a:gridCol w="558875">
                  <a:extLst>
                    <a:ext uri="{9D8B030D-6E8A-4147-A177-3AD203B41FA5}">
                      <a16:colId xmlns:a16="http://schemas.microsoft.com/office/drawing/2014/main" val="1779733052"/>
                    </a:ext>
                  </a:extLst>
                </a:gridCol>
                <a:gridCol w="558875">
                  <a:extLst>
                    <a:ext uri="{9D8B030D-6E8A-4147-A177-3AD203B41FA5}">
                      <a16:colId xmlns:a16="http://schemas.microsoft.com/office/drawing/2014/main" val="301731710"/>
                    </a:ext>
                  </a:extLst>
                </a:gridCol>
                <a:gridCol w="558875">
                  <a:extLst>
                    <a:ext uri="{9D8B030D-6E8A-4147-A177-3AD203B41FA5}">
                      <a16:colId xmlns:a16="http://schemas.microsoft.com/office/drawing/2014/main" val="3083658795"/>
                    </a:ext>
                  </a:extLst>
                </a:gridCol>
                <a:gridCol w="558875">
                  <a:extLst>
                    <a:ext uri="{9D8B030D-6E8A-4147-A177-3AD203B41FA5}">
                      <a16:colId xmlns:a16="http://schemas.microsoft.com/office/drawing/2014/main" val="4233462837"/>
                    </a:ext>
                  </a:extLst>
                </a:gridCol>
                <a:gridCol w="558875">
                  <a:extLst>
                    <a:ext uri="{9D8B030D-6E8A-4147-A177-3AD203B41FA5}">
                      <a16:colId xmlns:a16="http://schemas.microsoft.com/office/drawing/2014/main" val="630985521"/>
                    </a:ext>
                  </a:extLst>
                </a:gridCol>
              </a:tblGrid>
              <a:tr h="524691">
                <a:tc>
                  <a:txBody>
                    <a:bodyPr/>
                    <a:lstStyle/>
                    <a:p>
                      <a:pPr algn="ctr"/>
                      <a:r>
                        <a:rPr lang="en-US" sz="2800" b="0" dirty="0"/>
                        <a:t>0</a:t>
                      </a:r>
                    </a:p>
                  </a:txBody>
                  <a:tcPr>
                    <a:solidFill>
                      <a:srgbClr val="FFC000"/>
                    </a:solidFill>
                  </a:tcPr>
                </a:tc>
                <a:tc>
                  <a:txBody>
                    <a:bodyPr/>
                    <a:lstStyle/>
                    <a:p>
                      <a:pPr algn="ctr"/>
                      <a:r>
                        <a:rPr lang="en-US" sz="2800" b="0" dirty="0"/>
                        <a:t>0</a:t>
                      </a:r>
                    </a:p>
                  </a:txBody>
                  <a:tcPr>
                    <a:solidFill>
                      <a:srgbClr val="FFC000"/>
                    </a:solidFill>
                  </a:tcPr>
                </a:tc>
                <a:tc>
                  <a:txBody>
                    <a:bodyPr/>
                    <a:lstStyle/>
                    <a:p>
                      <a:pPr algn="ctr"/>
                      <a:r>
                        <a:rPr lang="en-US" sz="2800" b="0" dirty="0"/>
                        <a:t>0</a:t>
                      </a:r>
                    </a:p>
                  </a:txBody>
                  <a:tcPr>
                    <a:solidFill>
                      <a:srgbClr val="FFC000"/>
                    </a:solid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117357717"/>
                  </a:ext>
                </a:extLst>
              </a:tr>
              <a:tr h="524691">
                <a:tc>
                  <a:txBody>
                    <a:bodyPr/>
                    <a:lstStyle/>
                    <a:p>
                      <a:pPr algn="ctr"/>
                      <a:r>
                        <a:rPr lang="en-US" sz="2800" b="0" dirty="0"/>
                        <a:t>0</a:t>
                      </a:r>
                    </a:p>
                  </a:txBody>
                  <a:tcPr>
                    <a:solidFill>
                      <a:srgbClr val="FFC000"/>
                    </a:solidFill>
                  </a:tcPr>
                </a:tc>
                <a:tc>
                  <a:txBody>
                    <a:bodyPr/>
                    <a:lstStyle/>
                    <a:p>
                      <a:pPr algn="ctr"/>
                      <a:r>
                        <a:rPr lang="en-US" sz="2800" b="0" dirty="0"/>
                        <a:t>0</a:t>
                      </a:r>
                    </a:p>
                  </a:txBody>
                  <a:tcPr>
                    <a:solidFill>
                      <a:srgbClr val="00B0F0"/>
                    </a:solidFill>
                  </a:tcPr>
                </a:tc>
                <a:tc>
                  <a:txBody>
                    <a:bodyPr/>
                    <a:lstStyle/>
                    <a:p>
                      <a:pPr algn="ctr"/>
                      <a:r>
                        <a:rPr lang="en-US" sz="2800" b="0" dirty="0"/>
                        <a:t>1</a:t>
                      </a:r>
                    </a:p>
                  </a:txBody>
                  <a:tcPr>
                    <a:solidFill>
                      <a:srgbClr val="FFC000"/>
                    </a:solidFill>
                  </a:tcPr>
                </a:tc>
                <a:tc>
                  <a:txBody>
                    <a:bodyPr/>
                    <a:lstStyle/>
                    <a:p>
                      <a:pPr algn="ctr"/>
                      <a:r>
                        <a:rPr lang="en-US" sz="2800" b="0" dirty="0"/>
                        <a:t>0</a:t>
                      </a:r>
                    </a:p>
                  </a:txBody>
                  <a:tcPr>
                    <a:noFill/>
                  </a:tcPr>
                </a:tc>
                <a:tc>
                  <a:txBody>
                    <a:bodyPr/>
                    <a:lstStyle/>
                    <a:p>
                      <a:pPr algn="ctr"/>
                      <a:r>
                        <a:rPr lang="en-US" sz="2800" b="0" dirty="0"/>
                        <a:t>1</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3821860903"/>
                  </a:ext>
                </a:extLst>
              </a:tr>
              <a:tr h="524691">
                <a:tc>
                  <a:txBody>
                    <a:bodyPr/>
                    <a:lstStyle/>
                    <a:p>
                      <a:pPr algn="ctr"/>
                      <a:r>
                        <a:rPr lang="en-US" sz="2800" b="0" dirty="0"/>
                        <a:t>0</a:t>
                      </a:r>
                    </a:p>
                  </a:txBody>
                  <a:tcPr>
                    <a:solidFill>
                      <a:srgbClr val="FFC000"/>
                    </a:solidFill>
                  </a:tcPr>
                </a:tc>
                <a:tc>
                  <a:txBody>
                    <a:bodyPr/>
                    <a:lstStyle/>
                    <a:p>
                      <a:pPr algn="ctr"/>
                      <a:r>
                        <a:rPr lang="en-US" sz="2800" b="0" dirty="0"/>
                        <a:t>0</a:t>
                      </a:r>
                    </a:p>
                  </a:txBody>
                  <a:tcPr>
                    <a:solidFill>
                      <a:srgbClr val="FFC000"/>
                    </a:solidFill>
                  </a:tcPr>
                </a:tc>
                <a:tc>
                  <a:txBody>
                    <a:bodyPr/>
                    <a:lstStyle/>
                    <a:p>
                      <a:pPr algn="ctr"/>
                      <a:r>
                        <a:rPr lang="en-US" sz="2800" b="0" dirty="0"/>
                        <a:t>0</a:t>
                      </a:r>
                    </a:p>
                  </a:txBody>
                  <a:tcPr>
                    <a:solidFill>
                      <a:srgbClr val="FFC000"/>
                    </a:solid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1397387129"/>
                  </a:ext>
                </a:extLst>
              </a:tr>
              <a:tr h="524691">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1</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1182758161"/>
                  </a:ext>
                </a:extLst>
              </a:tr>
              <a:tr h="524691">
                <a:tc>
                  <a:txBody>
                    <a:bodyPr/>
                    <a:lstStyle/>
                    <a:p>
                      <a:pPr algn="ctr"/>
                      <a:r>
                        <a:rPr lang="en-US" sz="2800" b="0" dirty="0"/>
                        <a:t>0</a:t>
                      </a:r>
                    </a:p>
                  </a:txBody>
                  <a:tcPr>
                    <a:noFill/>
                  </a:tcPr>
                </a:tc>
                <a:tc>
                  <a:txBody>
                    <a:bodyPr/>
                    <a:lstStyle/>
                    <a:p>
                      <a:pPr algn="ctr"/>
                      <a:r>
                        <a:rPr lang="en-US" sz="2800" b="0" dirty="0"/>
                        <a:t>1</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1</a:t>
                      </a:r>
                    </a:p>
                  </a:txBody>
                  <a:tcPr>
                    <a:noFill/>
                  </a:tcPr>
                </a:tc>
                <a:tc>
                  <a:txBody>
                    <a:bodyPr/>
                    <a:lstStyle/>
                    <a:p>
                      <a:pPr algn="ctr"/>
                      <a:r>
                        <a:rPr lang="en-US" sz="2800" b="0" dirty="0"/>
                        <a:t>0</a:t>
                      </a:r>
                    </a:p>
                  </a:txBody>
                  <a:tcPr>
                    <a:noFill/>
                  </a:tcPr>
                </a:tc>
                <a:extLst>
                  <a:ext uri="{0D108BD9-81ED-4DB2-BD59-A6C34878D82A}">
                    <a16:rowId xmlns:a16="http://schemas.microsoft.com/office/drawing/2014/main" val="4118724984"/>
                  </a:ext>
                </a:extLst>
              </a:tr>
              <a:tr h="524691">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1</a:t>
                      </a:r>
                    </a:p>
                  </a:txBody>
                  <a:tcPr>
                    <a:noFill/>
                  </a:tcPr>
                </a:tc>
                <a:tc>
                  <a:txBody>
                    <a:bodyPr/>
                    <a:lstStyle/>
                    <a:p>
                      <a:pPr algn="ctr"/>
                      <a:r>
                        <a:rPr lang="en-US" sz="2800" b="0" dirty="0"/>
                        <a:t>1</a:t>
                      </a:r>
                    </a:p>
                  </a:txBody>
                  <a:tcPr>
                    <a:noFill/>
                  </a:tcPr>
                </a:tc>
                <a:tc>
                  <a:txBody>
                    <a:bodyPr/>
                    <a:lstStyle/>
                    <a:p>
                      <a:pPr algn="ctr"/>
                      <a:r>
                        <a:rPr lang="en-US" sz="2800" b="0" dirty="0"/>
                        <a:t>1</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1234089927"/>
                  </a:ext>
                </a:extLst>
              </a:tr>
              <a:tr h="524691">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3967936312"/>
                  </a:ext>
                </a:extLst>
              </a:tr>
            </a:tbl>
          </a:graphicData>
        </a:graphic>
      </p:graphicFrame>
      <p:graphicFrame>
        <p:nvGraphicFramePr>
          <p:cNvPr id="3" name="Bảng 2">
            <a:extLst>
              <a:ext uri="{FF2B5EF4-FFF2-40B4-BE49-F238E27FC236}">
                <a16:creationId xmlns:a16="http://schemas.microsoft.com/office/drawing/2014/main" id="{FB55100A-5220-4BA8-9E47-CC2902F6A5F0}"/>
              </a:ext>
            </a:extLst>
          </p:cNvPr>
          <p:cNvGraphicFramePr>
            <a:graphicFrameLocks noGrp="1"/>
          </p:cNvGraphicFramePr>
          <p:nvPr/>
        </p:nvGraphicFramePr>
        <p:xfrm>
          <a:off x="5822630" y="2782126"/>
          <a:ext cx="1676625" cy="1574073"/>
        </p:xfrm>
        <a:graphic>
          <a:graphicData uri="http://schemas.openxmlformats.org/drawingml/2006/table">
            <a:tbl>
              <a:tblPr>
                <a:tableStyleId>{D7AC3CCA-C797-4891-BE02-D94E43425B78}</a:tableStyleId>
              </a:tblPr>
              <a:tblGrid>
                <a:gridCol w="558875">
                  <a:extLst>
                    <a:ext uri="{9D8B030D-6E8A-4147-A177-3AD203B41FA5}">
                      <a16:colId xmlns:a16="http://schemas.microsoft.com/office/drawing/2014/main" val="1495175944"/>
                    </a:ext>
                  </a:extLst>
                </a:gridCol>
                <a:gridCol w="558875">
                  <a:extLst>
                    <a:ext uri="{9D8B030D-6E8A-4147-A177-3AD203B41FA5}">
                      <a16:colId xmlns:a16="http://schemas.microsoft.com/office/drawing/2014/main" val="2303977063"/>
                    </a:ext>
                  </a:extLst>
                </a:gridCol>
                <a:gridCol w="558875">
                  <a:extLst>
                    <a:ext uri="{9D8B030D-6E8A-4147-A177-3AD203B41FA5}">
                      <a16:colId xmlns:a16="http://schemas.microsoft.com/office/drawing/2014/main" val="823873856"/>
                    </a:ext>
                  </a:extLst>
                </a:gridCol>
              </a:tblGrid>
              <a:tr h="524691">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1</a:t>
                      </a:r>
                    </a:p>
                  </a:txBody>
                  <a:tcPr>
                    <a:noFill/>
                  </a:tcPr>
                </a:tc>
                <a:extLst>
                  <a:ext uri="{0D108BD9-81ED-4DB2-BD59-A6C34878D82A}">
                    <a16:rowId xmlns:a16="http://schemas.microsoft.com/office/drawing/2014/main" val="2613166058"/>
                  </a:ext>
                </a:extLst>
              </a:tr>
              <a:tr h="524691">
                <a:tc>
                  <a:txBody>
                    <a:bodyPr/>
                    <a:lstStyle/>
                    <a:p>
                      <a:pPr algn="ctr"/>
                      <a:r>
                        <a:rPr lang="en-US" sz="2800" b="0" dirty="0"/>
                        <a:t>1</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1157887401"/>
                  </a:ext>
                </a:extLst>
              </a:tr>
              <a:tr h="524691">
                <a:tc>
                  <a:txBody>
                    <a:bodyPr/>
                    <a:lstStyle/>
                    <a:p>
                      <a:pPr algn="ctr"/>
                      <a:r>
                        <a:rPr lang="en-US" sz="2800" b="0" dirty="0"/>
                        <a:t>0</a:t>
                      </a:r>
                    </a:p>
                  </a:txBody>
                  <a:tcPr>
                    <a:noFill/>
                  </a:tcPr>
                </a:tc>
                <a:tc>
                  <a:txBody>
                    <a:bodyPr/>
                    <a:lstStyle/>
                    <a:p>
                      <a:pPr algn="ctr"/>
                      <a:r>
                        <a:rPr lang="en-US" sz="2800" b="0" dirty="0"/>
                        <a:t>1</a:t>
                      </a:r>
                    </a:p>
                  </a:txBody>
                  <a:tcPr>
                    <a:noFill/>
                  </a:tcPr>
                </a:tc>
                <a:tc>
                  <a:txBody>
                    <a:bodyPr/>
                    <a:lstStyle/>
                    <a:p>
                      <a:pPr algn="ctr"/>
                      <a:r>
                        <a:rPr lang="en-US" sz="2800" b="0" dirty="0"/>
                        <a:t>1</a:t>
                      </a:r>
                    </a:p>
                  </a:txBody>
                  <a:tcPr>
                    <a:noFill/>
                  </a:tcPr>
                </a:tc>
                <a:extLst>
                  <a:ext uri="{0D108BD9-81ED-4DB2-BD59-A6C34878D82A}">
                    <a16:rowId xmlns:a16="http://schemas.microsoft.com/office/drawing/2014/main" val="652589486"/>
                  </a:ext>
                </a:extLst>
              </a:tr>
            </a:tbl>
          </a:graphicData>
        </a:graphic>
      </p:graphicFrame>
      <p:graphicFrame>
        <p:nvGraphicFramePr>
          <p:cNvPr id="7" name="Bảng 6">
            <a:extLst>
              <a:ext uri="{FF2B5EF4-FFF2-40B4-BE49-F238E27FC236}">
                <a16:creationId xmlns:a16="http://schemas.microsoft.com/office/drawing/2014/main" id="{3C4C9733-227C-408D-A727-BC80B2F86D33}"/>
              </a:ext>
            </a:extLst>
          </p:cNvPr>
          <p:cNvGraphicFramePr>
            <a:graphicFrameLocks noGrp="1"/>
          </p:cNvGraphicFramePr>
          <p:nvPr/>
        </p:nvGraphicFramePr>
        <p:xfrm>
          <a:off x="8763787" y="2250646"/>
          <a:ext cx="2794375" cy="2623455"/>
        </p:xfrm>
        <a:graphic>
          <a:graphicData uri="http://schemas.openxmlformats.org/drawingml/2006/table">
            <a:tbl>
              <a:tblPr>
                <a:tableStyleId>{D7AC3CCA-C797-4891-BE02-D94E43425B78}</a:tableStyleId>
              </a:tblPr>
              <a:tblGrid>
                <a:gridCol w="558875">
                  <a:extLst>
                    <a:ext uri="{9D8B030D-6E8A-4147-A177-3AD203B41FA5}">
                      <a16:colId xmlns:a16="http://schemas.microsoft.com/office/drawing/2014/main" val="2993710996"/>
                    </a:ext>
                  </a:extLst>
                </a:gridCol>
                <a:gridCol w="558875">
                  <a:extLst>
                    <a:ext uri="{9D8B030D-6E8A-4147-A177-3AD203B41FA5}">
                      <a16:colId xmlns:a16="http://schemas.microsoft.com/office/drawing/2014/main" val="1526957753"/>
                    </a:ext>
                  </a:extLst>
                </a:gridCol>
                <a:gridCol w="558875">
                  <a:extLst>
                    <a:ext uri="{9D8B030D-6E8A-4147-A177-3AD203B41FA5}">
                      <a16:colId xmlns:a16="http://schemas.microsoft.com/office/drawing/2014/main" val="2934273926"/>
                    </a:ext>
                  </a:extLst>
                </a:gridCol>
                <a:gridCol w="558875">
                  <a:extLst>
                    <a:ext uri="{9D8B030D-6E8A-4147-A177-3AD203B41FA5}">
                      <a16:colId xmlns:a16="http://schemas.microsoft.com/office/drawing/2014/main" val="2406268759"/>
                    </a:ext>
                  </a:extLst>
                </a:gridCol>
                <a:gridCol w="558875">
                  <a:extLst>
                    <a:ext uri="{9D8B030D-6E8A-4147-A177-3AD203B41FA5}">
                      <a16:colId xmlns:a16="http://schemas.microsoft.com/office/drawing/2014/main" val="767346831"/>
                    </a:ext>
                  </a:extLst>
                </a:gridCol>
              </a:tblGrid>
              <a:tr h="524691">
                <a:tc>
                  <a:txBody>
                    <a:bodyPr/>
                    <a:lstStyle/>
                    <a:p>
                      <a:pPr algn="ctr"/>
                      <a:r>
                        <a:rPr lang="en-US" sz="2800" dirty="0"/>
                        <a:t>0</a:t>
                      </a:r>
                    </a:p>
                  </a:txBody>
                  <a:tcPr>
                    <a:solidFill>
                      <a:srgbClr val="00B0F0"/>
                    </a:solid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911999227"/>
                  </a:ext>
                </a:extLst>
              </a:tr>
              <a:tr h="524691">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3125325775"/>
                  </a:ext>
                </a:extLst>
              </a:tr>
              <a:tr h="524691">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2993746156"/>
                  </a:ext>
                </a:extLst>
              </a:tr>
              <a:tr h="524691">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3288806876"/>
                  </a:ext>
                </a:extLst>
              </a:tr>
              <a:tr h="524691">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4259510753"/>
                  </a:ext>
                </a:extLst>
              </a:tr>
            </a:tbl>
          </a:graphicData>
        </a:graphic>
      </p:graphicFrame>
      <p:sp>
        <p:nvSpPr>
          <p:cNvPr id="11" name="Hình chữ nhật 10">
            <a:extLst>
              <a:ext uri="{FF2B5EF4-FFF2-40B4-BE49-F238E27FC236}">
                <a16:creationId xmlns:a16="http://schemas.microsoft.com/office/drawing/2014/main" id="{2F0F3E1A-88BE-49CD-8CEA-2189F4D582D3}"/>
              </a:ext>
            </a:extLst>
          </p:cNvPr>
          <p:cNvSpPr/>
          <p:nvPr/>
        </p:nvSpPr>
        <p:spPr>
          <a:xfrm>
            <a:off x="4519539" y="2829554"/>
            <a:ext cx="1051891" cy="1446550"/>
          </a:xfrm>
          <a:prstGeom prst="rect">
            <a:avLst/>
          </a:prstGeom>
        </p:spPr>
        <p:txBody>
          <a:bodyPr wrap="none">
            <a:spAutoFit/>
          </a:bodyPr>
          <a:lstStyle/>
          <a:p>
            <a:r>
              <a:rPr lang="en-US" sz="8800" dirty="0">
                <a:sym typeface="Symbol" panose="05050102010706020507" pitchFamily="18" charset="2"/>
              </a:rPr>
              <a:t></a:t>
            </a:r>
            <a:endParaRPr lang="en-US" sz="8800" dirty="0"/>
          </a:p>
        </p:txBody>
      </p:sp>
      <p:sp>
        <p:nvSpPr>
          <p:cNvPr id="15" name="Hình chữ nhật 14">
            <a:extLst>
              <a:ext uri="{FF2B5EF4-FFF2-40B4-BE49-F238E27FC236}">
                <a16:creationId xmlns:a16="http://schemas.microsoft.com/office/drawing/2014/main" id="{D7081FA6-A2C9-486E-B5D9-857971AF69A1}"/>
              </a:ext>
            </a:extLst>
          </p:cNvPr>
          <p:cNvSpPr/>
          <p:nvPr/>
        </p:nvSpPr>
        <p:spPr>
          <a:xfrm>
            <a:off x="7660244" y="2755709"/>
            <a:ext cx="803425" cy="1446550"/>
          </a:xfrm>
          <a:prstGeom prst="rect">
            <a:avLst/>
          </a:prstGeom>
        </p:spPr>
        <p:txBody>
          <a:bodyPr wrap="none">
            <a:spAutoFit/>
          </a:bodyPr>
          <a:lstStyle/>
          <a:p>
            <a:r>
              <a:rPr lang="en-US" sz="8800" dirty="0">
                <a:sym typeface="Symbol" panose="05050102010706020507" pitchFamily="18" charset="2"/>
              </a:rPr>
              <a:t></a:t>
            </a:r>
            <a:endParaRPr lang="en-US" sz="8800" dirty="0"/>
          </a:p>
        </p:txBody>
      </p:sp>
    </p:spTree>
    <p:extLst>
      <p:ext uri="{BB962C8B-B14F-4D97-AF65-F5344CB8AC3E}">
        <p14:creationId xmlns:p14="http://schemas.microsoft.com/office/powerpoint/2010/main" val="390449994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3DA88A-9E42-4734-AAAB-AB0924CF1E8E}"/>
              </a:ext>
            </a:extLst>
          </p:cNvPr>
          <p:cNvSpPr>
            <a:spLocks noGrp="1"/>
          </p:cNvSpPr>
          <p:nvPr>
            <p:ph type="title"/>
          </p:nvPr>
        </p:nvSpPr>
        <p:spPr/>
        <p:txBody>
          <a:bodyPr/>
          <a:lstStyle/>
          <a:p>
            <a:r>
              <a:rPr lang="en-US" dirty="0" err="1"/>
              <a:t>Giới</a:t>
            </a:r>
            <a:r>
              <a:rPr lang="en-US" dirty="0"/>
              <a:t> </a:t>
            </a:r>
            <a:r>
              <a:rPr lang="en-US" dirty="0" err="1"/>
              <a:t>thiệu</a:t>
            </a:r>
            <a:endParaRPr lang="en-US" dirty="0"/>
          </a:p>
        </p:txBody>
      </p:sp>
      <p:pic>
        <p:nvPicPr>
          <p:cNvPr id="1026" name="Picture 2" descr="Review of passive polarimetric dehazing methods">
            <a:extLst>
              <a:ext uri="{FF2B5EF4-FFF2-40B4-BE49-F238E27FC236}">
                <a16:creationId xmlns:a16="http://schemas.microsoft.com/office/drawing/2014/main" id="{BE9672F5-3482-40F3-96CA-135CBEA71A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95600" y="2106099"/>
            <a:ext cx="6400800" cy="3514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346525"/>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êu đề 5">
            <a:extLst>
              <a:ext uri="{FF2B5EF4-FFF2-40B4-BE49-F238E27FC236}">
                <a16:creationId xmlns:a16="http://schemas.microsoft.com/office/drawing/2014/main" id="{0095309F-58BA-41EB-9127-C32EC8B16839}"/>
              </a:ext>
            </a:extLst>
          </p:cNvPr>
          <p:cNvSpPr>
            <a:spLocks noGrp="1"/>
          </p:cNvSpPr>
          <p:nvPr>
            <p:ph type="title"/>
          </p:nvPr>
        </p:nvSpPr>
        <p:spPr/>
        <p:txBody>
          <a:bodyPr/>
          <a:lstStyle/>
          <a:p>
            <a:r>
              <a:rPr lang="en-US" dirty="0" err="1"/>
              <a:t>Độ</a:t>
            </a:r>
            <a:r>
              <a:rPr lang="en-US" dirty="0"/>
              <a:t> </a:t>
            </a:r>
            <a:r>
              <a:rPr lang="en-US" dirty="0" err="1"/>
              <a:t>đo</a:t>
            </a:r>
            <a:r>
              <a:rPr lang="en-US" dirty="0"/>
              <a:t> - SSIM</a:t>
            </a:r>
          </a:p>
        </p:txBody>
      </p:sp>
      <p:graphicFrame>
        <p:nvGraphicFramePr>
          <p:cNvPr id="8" name="Bảng 18">
            <a:extLst>
              <a:ext uri="{FF2B5EF4-FFF2-40B4-BE49-F238E27FC236}">
                <a16:creationId xmlns:a16="http://schemas.microsoft.com/office/drawing/2014/main" id="{819BE5EA-C85A-44E7-8C3D-43724BEEB82C}"/>
              </a:ext>
            </a:extLst>
          </p:cNvPr>
          <p:cNvGraphicFramePr>
            <a:graphicFrameLocks noGrp="1"/>
          </p:cNvGraphicFramePr>
          <p:nvPr/>
        </p:nvGraphicFramePr>
        <p:xfrm>
          <a:off x="311084" y="1732745"/>
          <a:ext cx="3912125" cy="3672837"/>
        </p:xfrm>
        <a:graphic>
          <a:graphicData uri="http://schemas.openxmlformats.org/drawingml/2006/table">
            <a:tbl>
              <a:tblPr>
                <a:tableStyleId>{D7AC3CCA-C797-4891-BE02-D94E43425B78}</a:tableStyleId>
              </a:tblPr>
              <a:tblGrid>
                <a:gridCol w="558875">
                  <a:extLst>
                    <a:ext uri="{9D8B030D-6E8A-4147-A177-3AD203B41FA5}">
                      <a16:colId xmlns:a16="http://schemas.microsoft.com/office/drawing/2014/main" val="1216808205"/>
                    </a:ext>
                  </a:extLst>
                </a:gridCol>
                <a:gridCol w="558875">
                  <a:extLst>
                    <a:ext uri="{9D8B030D-6E8A-4147-A177-3AD203B41FA5}">
                      <a16:colId xmlns:a16="http://schemas.microsoft.com/office/drawing/2014/main" val="3625483126"/>
                    </a:ext>
                  </a:extLst>
                </a:gridCol>
                <a:gridCol w="558875">
                  <a:extLst>
                    <a:ext uri="{9D8B030D-6E8A-4147-A177-3AD203B41FA5}">
                      <a16:colId xmlns:a16="http://schemas.microsoft.com/office/drawing/2014/main" val="1779733052"/>
                    </a:ext>
                  </a:extLst>
                </a:gridCol>
                <a:gridCol w="558875">
                  <a:extLst>
                    <a:ext uri="{9D8B030D-6E8A-4147-A177-3AD203B41FA5}">
                      <a16:colId xmlns:a16="http://schemas.microsoft.com/office/drawing/2014/main" val="301731710"/>
                    </a:ext>
                  </a:extLst>
                </a:gridCol>
                <a:gridCol w="558875">
                  <a:extLst>
                    <a:ext uri="{9D8B030D-6E8A-4147-A177-3AD203B41FA5}">
                      <a16:colId xmlns:a16="http://schemas.microsoft.com/office/drawing/2014/main" val="3083658795"/>
                    </a:ext>
                  </a:extLst>
                </a:gridCol>
                <a:gridCol w="558875">
                  <a:extLst>
                    <a:ext uri="{9D8B030D-6E8A-4147-A177-3AD203B41FA5}">
                      <a16:colId xmlns:a16="http://schemas.microsoft.com/office/drawing/2014/main" val="4233462837"/>
                    </a:ext>
                  </a:extLst>
                </a:gridCol>
                <a:gridCol w="558875">
                  <a:extLst>
                    <a:ext uri="{9D8B030D-6E8A-4147-A177-3AD203B41FA5}">
                      <a16:colId xmlns:a16="http://schemas.microsoft.com/office/drawing/2014/main" val="630985521"/>
                    </a:ext>
                  </a:extLst>
                </a:gridCol>
              </a:tblGrid>
              <a:tr h="524691">
                <a:tc>
                  <a:txBody>
                    <a:bodyPr/>
                    <a:lstStyle/>
                    <a:p>
                      <a:pPr algn="ctr"/>
                      <a:r>
                        <a:rPr lang="en-US" sz="2800" b="0" dirty="0"/>
                        <a:t>0</a:t>
                      </a:r>
                    </a:p>
                  </a:txBody>
                  <a:tcPr>
                    <a:noFill/>
                  </a:tcPr>
                </a:tc>
                <a:tc>
                  <a:txBody>
                    <a:bodyPr/>
                    <a:lstStyle/>
                    <a:p>
                      <a:pPr algn="ctr"/>
                      <a:r>
                        <a:rPr lang="en-US" sz="2800" b="0" dirty="0"/>
                        <a:t>0</a:t>
                      </a:r>
                    </a:p>
                  </a:txBody>
                  <a:tcPr>
                    <a:solidFill>
                      <a:srgbClr val="FFC000"/>
                    </a:solidFill>
                  </a:tcPr>
                </a:tc>
                <a:tc>
                  <a:txBody>
                    <a:bodyPr/>
                    <a:lstStyle/>
                    <a:p>
                      <a:pPr algn="ctr"/>
                      <a:r>
                        <a:rPr lang="en-US" sz="2800" b="0" dirty="0"/>
                        <a:t>0</a:t>
                      </a:r>
                    </a:p>
                  </a:txBody>
                  <a:tcPr>
                    <a:solidFill>
                      <a:srgbClr val="FFC000"/>
                    </a:solidFill>
                  </a:tcPr>
                </a:tc>
                <a:tc>
                  <a:txBody>
                    <a:bodyPr/>
                    <a:lstStyle/>
                    <a:p>
                      <a:pPr algn="ctr"/>
                      <a:r>
                        <a:rPr lang="en-US" sz="2800" b="0" dirty="0"/>
                        <a:t>0</a:t>
                      </a:r>
                    </a:p>
                  </a:txBody>
                  <a:tcPr>
                    <a:solidFill>
                      <a:srgbClr val="FFC000"/>
                    </a:solid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117357717"/>
                  </a:ext>
                </a:extLst>
              </a:tr>
              <a:tr h="524691">
                <a:tc>
                  <a:txBody>
                    <a:bodyPr/>
                    <a:lstStyle/>
                    <a:p>
                      <a:pPr algn="ctr"/>
                      <a:r>
                        <a:rPr lang="en-US" sz="2800" b="0" dirty="0"/>
                        <a:t>0</a:t>
                      </a:r>
                    </a:p>
                  </a:txBody>
                  <a:tcPr>
                    <a:noFill/>
                  </a:tcPr>
                </a:tc>
                <a:tc>
                  <a:txBody>
                    <a:bodyPr/>
                    <a:lstStyle/>
                    <a:p>
                      <a:pPr algn="ctr"/>
                      <a:r>
                        <a:rPr lang="en-US" sz="2800" b="0" dirty="0"/>
                        <a:t>0</a:t>
                      </a:r>
                    </a:p>
                  </a:txBody>
                  <a:tcPr>
                    <a:solidFill>
                      <a:srgbClr val="FFC000"/>
                    </a:solidFill>
                  </a:tcPr>
                </a:tc>
                <a:tc>
                  <a:txBody>
                    <a:bodyPr/>
                    <a:lstStyle/>
                    <a:p>
                      <a:pPr algn="ctr"/>
                      <a:r>
                        <a:rPr lang="en-US" sz="2800" b="0" dirty="0"/>
                        <a:t>1</a:t>
                      </a:r>
                    </a:p>
                  </a:txBody>
                  <a:tcPr>
                    <a:solidFill>
                      <a:srgbClr val="00B0F0"/>
                    </a:solidFill>
                  </a:tcPr>
                </a:tc>
                <a:tc>
                  <a:txBody>
                    <a:bodyPr/>
                    <a:lstStyle/>
                    <a:p>
                      <a:pPr algn="ctr"/>
                      <a:r>
                        <a:rPr lang="en-US" sz="2800" b="0" dirty="0"/>
                        <a:t>0</a:t>
                      </a:r>
                    </a:p>
                  </a:txBody>
                  <a:tcPr>
                    <a:solidFill>
                      <a:srgbClr val="FFC000"/>
                    </a:solidFill>
                  </a:tcPr>
                </a:tc>
                <a:tc>
                  <a:txBody>
                    <a:bodyPr/>
                    <a:lstStyle/>
                    <a:p>
                      <a:pPr algn="ctr"/>
                      <a:r>
                        <a:rPr lang="en-US" sz="2800" b="0" dirty="0"/>
                        <a:t>1</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3821860903"/>
                  </a:ext>
                </a:extLst>
              </a:tr>
              <a:tr h="524691">
                <a:tc>
                  <a:txBody>
                    <a:bodyPr/>
                    <a:lstStyle/>
                    <a:p>
                      <a:pPr algn="ctr"/>
                      <a:r>
                        <a:rPr lang="en-US" sz="2800" b="0" dirty="0"/>
                        <a:t>0</a:t>
                      </a:r>
                    </a:p>
                  </a:txBody>
                  <a:tcPr>
                    <a:noFill/>
                  </a:tcPr>
                </a:tc>
                <a:tc>
                  <a:txBody>
                    <a:bodyPr/>
                    <a:lstStyle/>
                    <a:p>
                      <a:pPr algn="ctr"/>
                      <a:r>
                        <a:rPr lang="en-US" sz="2800" b="0" dirty="0"/>
                        <a:t>0</a:t>
                      </a:r>
                    </a:p>
                  </a:txBody>
                  <a:tcPr>
                    <a:solidFill>
                      <a:srgbClr val="FFC000"/>
                    </a:solidFill>
                  </a:tcPr>
                </a:tc>
                <a:tc>
                  <a:txBody>
                    <a:bodyPr/>
                    <a:lstStyle/>
                    <a:p>
                      <a:pPr algn="ctr"/>
                      <a:r>
                        <a:rPr lang="en-US" sz="2800" b="0" dirty="0"/>
                        <a:t>0</a:t>
                      </a:r>
                    </a:p>
                  </a:txBody>
                  <a:tcPr>
                    <a:solidFill>
                      <a:srgbClr val="FFC000"/>
                    </a:solidFill>
                  </a:tcPr>
                </a:tc>
                <a:tc>
                  <a:txBody>
                    <a:bodyPr/>
                    <a:lstStyle/>
                    <a:p>
                      <a:pPr algn="ctr"/>
                      <a:r>
                        <a:rPr lang="en-US" sz="2800" b="0" dirty="0"/>
                        <a:t>0</a:t>
                      </a:r>
                    </a:p>
                  </a:txBody>
                  <a:tcPr>
                    <a:solidFill>
                      <a:srgbClr val="FFC000"/>
                    </a:solid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1397387129"/>
                  </a:ext>
                </a:extLst>
              </a:tr>
              <a:tr h="524691">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1</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1182758161"/>
                  </a:ext>
                </a:extLst>
              </a:tr>
              <a:tr h="524691">
                <a:tc>
                  <a:txBody>
                    <a:bodyPr/>
                    <a:lstStyle/>
                    <a:p>
                      <a:pPr algn="ctr"/>
                      <a:r>
                        <a:rPr lang="en-US" sz="2800" b="0" dirty="0"/>
                        <a:t>0</a:t>
                      </a:r>
                    </a:p>
                  </a:txBody>
                  <a:tcPr>
                    <a:noFill/>
                  </a:tcPr>
                </a:tc>
                <a:tc>
                  <a:txBody>
                    <a:bodyPr/>
                    <a:lstStyle/>
                    <a:p>
                      <a:pPr algn="ctr"/>
                      <a:r>
                        <a:rPr lang="en-US" sz="2800" b="0" dirty="0"/>
                        <a:t>1</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1</a:t>
                      </a:r>
                    </a:p>
                  </a:txBody>
                  <a:tcPr>
                    <a:noFill/>
                  </a:tcPr>
                </a:tc>
                <a:tc>
                  <a:txBody>
                    <a:bodyPr/>
                    <a:lstStyle/>
                    <a:p>
                      <a:pPr algn="ctr"/>
                      <a:r>
                        <a:rPr lang="en-US" sz="2800" b="0" dirty="0"/>
                        <a:t>0</a:t>
                      </a:r>
                    </a:p>
                  </a:txBody>
                  <a:tcPr>
                    <a:noFill/>
                  </a:tcPr>
                </a:tc>
                <a:extLst>
                  <a:ext uri="{0D108BD9-81ED-4DB2-BD59-A6C34878D82A}">
                    <a16:rowId xmlns:a16="http://schemas.microsoft.com/office/drawing/2014/main" val="4118724984"/>
                  </a:ext>
                </a:extLst>
              </a:tr>
              <a:tr h="524691">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1</a:t>
                      </a:r>
                    </a:p>
                  </a:txBody>
                  <a:tcPr>
                    <a:noFill/>
                  </a:tcPr>
                </a:tc>
                <a:tc>
                  <a:txBody>
                    <a:bodyPr/>
                    <a:lstStyle/>
                    <a:p>
                      <a:pPr algn="ctr"/>
                      <a:r>
                        <a:rPr lang="en-US" sz="2800" b="0" dirty="0"/>
                        <a:t>1</a:t>
                      </a:r>
                    </a:p>
                  </a:txBody>
                  <a:tcPr>
                    <a:noFill/>
                  </a:tcPr>
                </a:tc>
                <a:tc>
                  <a:txBody>
                    <a:bodyPr/>
                    <a:lstStyle/>
                    <a:p>
                      <a:pPr algn="ctr"/>
                      <a:r>
                        <a:rPr lang="en-US" sz="2800" b="0" dirty="0"/>
                        <a:t>1</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1234089927"/>
                  </a:ext>
                </a:extLst>
              </a:tr>
              <a:tr h="524691">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3967936312"/>
                  </a:ext>
                </a:extLst>
              </a:tr>
            </a:tbl>
          </a:graphicData>
        </a:graphic>
      </p:graphicFrame>
      <p:graphicFrame>
        <p:nvGraphicFramePr>
          <p:cNvPr id="3" name="Bảng 2">
            <a:extLst>
              <a:ext uri="{FF2B5EF4-FFF2-40B4-BE49-F238E27FC236}">
                <a16:creationId xmlns:a16="http://schemas.microsoft.com/office/drawing/2014/main" id="{FB55100A-5220-4BA8-9E47-CC2902F6A5F0}"/>
              </a:ext>
            </a:extLst>
          </p:cNvPr>
          <p:cNvGraphicFramePr>
            <a:graphicFrameLocks noGrp="1"/>
          </p:cNvGraphicFramePr>
          <p:nvPr/>
        </p:nvGraphicFramePr>
        <p:xfrm>
          <a:off x="5822630" y="2782126"/>
          <a:ext cx="1676625" cy="1574073"/>
        </p:xfrm>
        <a:graphic>
          <a:graphicData uri="http://schemas.openxmlformats.org/drawingml/2006/table">
            <a:tbl>
              <a:tblPr>
                <a:tableStyleId>{D7AC3CCA-C797-4891-BE02-D94E43425B78}</a:tableStyleId>
              </a:tblPr>
              <a:tblGrid>
                <a:gridCol w="558875">
                  <a:extLst>
                    <a:ext uri="{9D8B030D-6E8A-4147-A177-3AD203B41FA5}">
                      <a16:colId xmlns:a16="http://schemas.microsoft.com/office/drawing/2014/main" val="1495175944"/>
                    </a:ext>
                  </a:extLst>
                </a:gridCol>
                <a:gridCol w="558875">
                  <a:extLst>
                    <a:ext uri="{9D8B030D-6E8A-4147-A177-3AD203B41FA5}">
                      <a16:colId xmlns:a16="http://schemas.microsoft.com/office/drawing/2014/main" val="2303977063"/>
                    </a:ext>
                  </a:extLst>
                </a:gridCol>
                <a:gridCol w="558875">
                  <a:extLst>
                    <a:ext uri="{9D8B030D-6E8A-4147-A177-3AD203B41FA5}">
                      <a16:colId xmlns:a16="http://schemas.microsoft.com/office/drawing/2014/main" val="823873856"/>
                    </a:ext>
                  </a:extLst>
                </a:gridCol>
              </a:tblGrid>
              <a:tr h="524691">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1</a:t>
                      </a:r>
                    </a:p>
                  </a:txBody>
                  <a:tcPr>
                    <a:noFill/>
                  </a:tcPr>
                </a:tc>
                <a:extLst>
                  <a:ext uri="{0D108BD9-81ED-4DB2-BD59-A6C34878D82A}">
                    <a16:rowId xmlns:a16="http://schemas.microsoft.com/office/drawing/2014/main" val="2613166058"/>
                  </a:ext>
                </a:extLst>
              </a:tr>
              <a:tr h="524691">
                <a:tc>
                  <a:txBody>
                    <a:bodyPr/>
                    <a:lstStyle/>
                    <a:p>
                      <a:pPr algn="ctr"/>
                      <a:r>
                        <a:rPr lang="en-US" sz="2800" b="0" dirty="0"/>
                        <a:t>1</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1157887401"/>
                  </a:ext>
                </a:extLst>
              </a:tr>
              <a:tr h="524691">
                <a:tc>
                  <a:txBody>
                    <a:bodyPr/>
                    <a:lstStyle/>
                    <a:p>
                      <a:pPr algn="ctr"/>
                      <a:r>
                        <a:rPr lang="en-US" sz="2800" b="0" dirty="0"/>
                        <a:t>0</a:t>
                      </a:r>
                    </a:p>
                  </a:txBody>
                  <a:tcPr>
                    <a:noFill/>
                  </a:tcPr>
                </a:tc>
                <a:tc>
                  <a:txBody>
                    <a:bodyPr/>
                    <a:lstStyle/>
                    <a:p>
                      <a:pPr algn="ctr"/>
                      <a:r>
                        <a:rPr lang="en-US" sz="2800" b="0" dirty="0"/>
                        <a:t>1</a:t>
                      </a:r>
                    </a:p>
                  </a:txBody>
                  <a:tcPr>
                    <a:noFill/>
                  </a:tcPr>
                </a:tc>
                <a:tc>
                  <a:txBody>
                    <a:bodyPr/>
                    <a:lstStyle/>
                    <a:p>
                      <a:pPr algn="ctr"/>
                      <a:r>
                        <a:rPr lang="en-US" sz="2800" b="0" dirty="0"/>
                        <a:t>1</a:t>
                      </a:r>
                    </a:p>
                  </a:txBody>
                  <a:tcPr>
                    <a:noFill/>
                  </a:tcPr>
                </a:tc>
                <a:extLst>
                  <a:ext uri="{0D108BD9-81ED-4DB2-BD59-A6C34878D82A}">
                    <a16:rowId xmlns:a16="http://schemas.microsoft.com/office/drawing/2014/main" val="652589486"/>
                  </a:ext>
                </a:extLst>
              </a:tr>
            </a:tbl>
          </a:graphicData>
        </a:graphic>
      </p:graphicFrame>
      <p:graphicFrame>
        <p:nvGraphicFramePr>
          <p:cNvPr id="7" name="Bảng 6">
            <a:extLst>
              <a:ext uri="{FF2B5EF4-FFF2-40B4-BE49-F238E27FC236}">
                <a16:creationId xmlns:a16="http://schemas.microsoft.com/office/drawing/2014/main" id="{3C4C9733-227C-408D-A727-BC80B2F86D33}"/>
              </a:ext>
            </a:extLst>
          </p:cNvPr>
          <p:cNvGraphicFramePr>
            <a:graphicFrameLocks noGrp="1"/>
          </p:cNvGraphicFramePr>
          <p:nvPr/>
        </p:nvGraphicFramePr>
        <p:xfrm>
          <a:off x="8763787" y="2250646"/>
          <a:ext cx="2794375" cy="2623455"/>
        </p:xfrm>
        <a:graphic>
          <a:graphicData uri="http://schemas.openxmlformats.org/drawingml/2006/table">
            <a:tbl>
              <a:tblPr>
                <a:tableStyleId>{D7AC3CCA-C797-4891-BE02-D94E43425B78}</a:tableStyleId>
              </a:tblPr>
              <a:tblGrid>
                <a:gridCol w="558875">
                  <a:extLst>
                    <a:ext uri="{9D8B030D-6E8A-4147-A177-3AD203B41FA5}">
                      <a16:colId xmlns:a16="http://schemas.microsoft.com/office/drawing/2014/main" val="2993710996"/>
                    </a:ext>
                  </a:extLst>
                </a:gridCol>
                <a:gridCol w="558875">
                  <a:extLst>
                    <a:ext uri="{9D8B030D-6E8A-4147-A177-3AD203B41FA5}">
                      <a16:colId xmlns:a16="http://schemas.microsoft.com/office/drawing/2014/main" val="1526957753"/>
                    </a:ext>
                  </a:extLst>
                </a:gridCol>
                <a:gridCol w="558875">
                  <a:extLst>
                    <a:ext uri="{9D8B030D-6E8A-4147-A177-3AD203B41FA5}">
                      <a16:colId xmlns:a16="http://schemas.microsoft.com/office/drawing/2014/main" val="2934273926"/>
                    </a:ext>
                  </a:extLst>
                </a:gridCol>
                <a:gridCol w="558875">
                  <a:extLst>
                    <a:ext uri="{9D8B030D-6E8A-4147-A177-3AD203B41FA5}">
                      <a16:colId xmlns:a16="http://schemas.microsoft.com/office/drawing/2014/main" val="2406268759"/>
                    </a:ext>
                  </a:extLst>
                </a:gridCol>
                <a:gridCol w="558875">
                  <a:extLst>
                    <a:ext uri="{9D8B030D-6E8A-4147-A177-3AD203B41FA5}">
                      <a16:colId xmlns:a16="http://schemas.microsoft.com/office/drawing/2014/main" val="767346831"/>
                    </a:ext>
                  </a:extLst>
                </a:gridCol>
              </a:tblGrid>
              <a:tr h="524691">
                <a:tc>
                  <a:txBody>
                    <a:bodyPr/>
                    <a:lstStyle/>
                    <a:p>
                      <a:pPr algn="ctr"/>
                      <a:r>
                        <a:rPr lang="en-US" sz="2800" dirty="0"/>
                        <a:t>0</a:t>
                      </a:r>
                    </a:p>
                  </a:txBody>
                  <a:tcPr>
                    <a:noFill/>
                  </a:tcPr>
                </a:tc>
                <a:tc>
                  <a:txBody>
                    <a:bodyPr/>
                    <a:lstStyle/>
                    <a:p>
                      <a:pPr algn="ctr"/>
                      <a:r>
                        <a:rPr lang="en-US" sz="2800"/>
                        <a:t>0</a:t>
                      </a:r>
                      <a:endParaRPr lang="en-US" sz="2800" dirty="0"/>
                    </a:p>
                  </a:txBody>
                  <a:tcPr>
                    <a:solidFill>
                      <a:srgbClr val="00B0F0"/>
                    </a:solid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911999227"/>
                  </a:ext>
                </a:extLst>
              </a:tr>
              <a:tr h="524691">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3125325775"/>
                  </a:ext>
                </a:extLst>
              </a:tr>
              <a:tr h="524691">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2993746156"/>
                  </a:ext>
                </a:extLst>
              </a:tr>
              <a:tr h="524691">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3288806876"/>
                  </a:ext>
                </a:extLst>
              </a:tr>
              <a:tr h="524691">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4259510753"/>
                  </a:ext>
                </a:extLst>
              </a:tr>
            </a:tbl>
          </a:graphicData>
        </a:graphic>
      </p:graphicFrame>
      <p:sp>
        <p:nvSpPr>
          <p:cNvPr id="11" name="Hình chữ nhật 10">
            <a:extLst>
              <a:ext uri="{FF2B5EF4-FFF2-40B4-BE49-F238E27FC236}">
                <a16:creationId xmlns:a16="http://schemas.microsoft.com/office/drawing/2014/main" id="{2F0F3E1A-88BE-49CD-8CEA-2189F4D582D3}"/>
              </a:ext>
            </a:extLst>
          </p:cNvPr>
          <p:cNvSpPr/>
          <p:nvPr/>
        </p:nvSpPr>
        <p:spPr>
          <a:xfrm>
            <a:off x="4519539" y="2829554"/>
            <a:ext cx="1051891" cy="1446550"/>
          </a:xfrm>
          <a:prstGeom prst="rect">
            <a:avLst/>
          </a:prstGeom>
        </p:spPr>
        <p:txBody>
          <a:bodyPr wrap="none">
            <a:spAutoFit/>
          </a:bodyPr>
          <a:lstStyle/>
          <a:p>
            <a:r>
              <a:rPr lang="en-US" sz="8800" dirty="0">
                <a:sym typeface="Symbol" panose="05050102010706020507" pitchFamily="18" charset="2"/>
              </a:rPr>
              <a:t></a:t>
            </a:r>
            <a:endParaRPr lang="en-US" sz="8800" dirty="0"/>
          </a:p>
        </p:txBody>
      </p:sp>
      <p:sp>
        <p:nvSpPr>
          <p:cNvPr id="15" name="Hình chữ nhật 14">
            <a:extLst>
              <a:ext uri="{FF2B5EF4-FFF2-40B4-BE49-F238E27FC236}">
                <a16:creationId xmlns:a16="http://schemas.microsoft.com/office/drawing/2014/main" id="{D7081FA6-A2C9-486E-B5D9-857971AF69A1}"/>
              </a:ext>
            </a:extLst>
          </p:cNvPr>
          <p:cNvSpPr/>
          <p:nvPr/>
        </p:nvSpPr>
        <p:spPr>
          <a:xfrm>
            <a:off x="7660244" y="2755709"/>
            <a:ext cx="803425" cy="1446550"/>
          </a:xfrm>
          <a:prstGeom prst="rect">
            <a:avLst/>
          </a:prstGeom>
        </p:spPr>
        <p:txBody>
          <a:bodyPr wrap="none">
            <a:spAutoFit/>
          </a:bodyPr>
          <a:lstStyle/>
          <a:p>
            <a:r>
              <a:rPr lang="en-US" sz="8800" dirty="0">
                <a:sym typeface="Symbol" panose="05050102010706020507" pitchFamily="18" charset="2"/>
              </a:rPr>
              <a:t></a:t>
            </a:r>
            <a:endParaRPr lang="en-US" sz="8800" dirty="0"/>
          </a:p>
        </p:txBody>
      </p:sp>
    </p:spTree>
    <p:extLst>
      <p:ext uri="{BB962C8B-B14F-4D97-AF65-F5344CB8AC3E}">
        <p14:creationId xmlns:p14="http://schemas.microsoft.com/office/powerpoint/2010/main" val="325115023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êu đề 5">
            <a:extLst>
              <a:ext uri="{FF2B5EF4-FFF2-40B4-BE49-F238E27FC236}">
                <a16:creationId xmlns:a16="http://schemas.microsoft.com/office/drawing/2014/main" id="{0095309F-58BA-41EB-9127-C32EC8B16839}"/>
              </a:ext>
            </a:extLst>
          </p:cNvPr>
          <p:cNvSpPr>
            <a:spLocks noGrp="1"/>
          </p:cNvSpPr>
          <p:nvPr>
            <p:ph type="title"/>
          </p:nvPr>
        </p:nvSpPr>
        <p:spPr/>
        <p:txBody>
          <a:bodyPr/>
          <a:lstStyle/>
          <a:p>
            <a:r>
              <a:rPr lang="en-US" dirty="0" err="1"/>
              <a:t>Độ</a:t>
            </a:r>
            <a:r>
              <a:rPr lang="en-US" dirty="0"/>
              <a:t> </a:t>
            </a:r>
            <a:r>
              <a:rPr lang="en-US" dirty="0" err="1"/>
              <a:t>đo</a:t>
            </a:r>
            <a:r>
              <a:rPr lang="en-US" dirty="0"/>
              <a:t> - SSIM</a:t>
            </a:r>
          </a:p>
        </p:txBody>
      </p:sp>
      <p:graphicFrame>
        <p:nvGraphicFramePr>
          <p:cNvPr id="8" name="Bảng 18">
            <a:extLst>
              <a:ext uri="{FF2B5EF4-FFF2-40B4-BE49-F238E27FC236}">
                <a16:creationId xmlns:a16="http://schemas.microsoft.com/office/drawing/2014/main" id="{819BE5EA-C85A-44E7-8C3D-43724BEEB82C}"/>
              </a:ext>
            </a:extLst>
          </p:cNvPr>
          <p:cNvGraphicFramePr>
            <a:graphicFrameLocks noGrp="1"/>
          </p:cNvGraphicFramePr>
          <p:nvPr/>
        </p:nvGraphicFramePr>
        <p:xfrm>
          <a:off x="311084" y="1732745"/>
          <a:ext cx="3912125" cy="3672837"/>
        </p:xfrm>
        <a:graphic>
          <a:graphicData uri="http://schemas.openxmlformats.org/drawingml/2006/table">
            <a:tbl>
              <a:tblPr>
                <a:tableStyleId>{D7AC3CCA-C797-4891-BE02-D94E43425B78}</a:tableStyleId>
              </a:tblPr>
              <a:tblGrid>
                <a:gridCol w="558875">
                  <a:extLst>
                    <a:ext uri="{9D8B030D-6E8A-4147-A177-3AD203B41FA5}">
                      <a16:colId xmlns:a16="http://schemas.microsoft.com/office/drawing/2014/main" val="1216808205"/>
                    </a:ext>
                  </a:extLst>
                </a:gridCol>
                <a:gridCol w="558875">
                  <a:extLst>
                    <a:ext uri="{9D8B030D-6E8A-4147-A177-3AD203B41FA5}">
                      <a16:colId xmlns:a16="http://schemas.microsoft.com/office/drawing/2014/main" val="3625483126"/>
                    </a:ext>
                  </a:extLst>
                </a:gridCol>
                <a:gridCol w="558875">
                  <a:extLst>
                    <a:ext uri="{9D8B030D-6E8A-4147-A177-3AD203B41FA5}">
                      <a16:colId xmlns:a16="http://schemas.microsoft.com/office/drawing/2014/main" val="1779733052"/>
                    </a:ext>
                  </a:extLst>
                </a:gridCol>
                <a:gridCol w="558875">
                  <a:extLst>
                    <a:ext uri="{9D8B030D-6E8A-4147-A177-3AD203B41FA5}">
                      <a16:colId xmlns:a16="http://schemas.microsoft.com/office/drawing/2014/main" val="301731710"/>
                    </a:ext>
                  </a:extLst>
                </a:gridCol>
                <a:gridCol w="558875">
                  <a:extLst>
                    <a:ext uri="{9D8B030D-6E8A-4147-A177-3AD203B41FA5}">
                      <a16:colId xmlns:a16="http://schemas.microsoft.com/office/drawing/2014/main" val="3083658795"/>
                    </a:ext>
                  </a:extLst>
                </a:gridCol>
                <a:gridCol w="558875">
                  <a:extLst>
                    <a:ext uri="{9D8B030D-6E8A-4147-A177-3AD203B41FA5}">
                      <a16:colId xmlns:a16="http://schemas.microsoft.com/office/drawing/2014/main" val="4233462837"/>
                    </a:ext>
                  </a:extLst>
                </a:gridCol>
                <a:gridCol w="558875">
                  <a:extLst>
                    <a:ext uri="{9D8B030D-6E8A-4147-A177-3AD203B41FA5}">
                      <a16:colId xmlns:a16="http://schemas.microsoft.com/office/drawing/2014/main" val="630985521"/>
                    </a:ext>
                  </a:extLst>
                </a:gridCol>
              </a:tblGrid>
              <a:tr h="524691">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solidFill>
                      <a:srgbClr val="FFC000"/>
                    </a:solidFill>
                  </a:tcPr>
                </a:tc>
                <a:tc>
                  <a:txBody>
                    <a:bodyPr/>
                    <a:lstStyle/>
                    <a:p>
                      <a:pPr algn="ctr"/>
                      <a:r>
                        <a:rPr lang="en-US" sz="2800" b="0" dirty="0"/>
                        <a:t>0</a:t>
                      </a:r>
                    </a:p>
                  </a:txBody>
                  <a:tcPr>
                    <a:solidFill>
                      <a:srgbClr val="FFC000"/>
                    </a:solidFill>
                  </a:tcPr>
                </a:tc>
                <a:tc>
                  <a:txBody>
                    <a:bodyPr/>
                    <a:lstStyle/>
                    <a:p>
                      <a:pPr algn="ctr"/>
                      <a:r>
                        <a:rPr lang="en-US" sz="2800" b="0" dirty="0"/>
                        <a:t>0</a:t>
                      </a:r>
                    </a:p>
                  </a:txBody>
                  <a:tcPr>
                    <a:solidFill>
                      <a:srgbClr val="FFC000"/>
                    </a:solid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117357717"/>
                  </a:ext>
                </a:extLst>
              </a:tr>
              <a:tr h="524691">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1</a:t>
                      </a:r>
                    </a:p>
                  </a:txBody>
                  <a:tcPr>
                    <a:solidFill>
                      <a:srgbClr val="FFC000"/>
                    </a:solidFill>
                  </a:tcPr>
                </a:tc>
                <a:tc>
                  <a:txBody>
                    <a:bodyPr/>
                    <a:lstStyle/>
                    <a:p>
                      <a:pPr algn="ctr"/>
                      <a:r>
                        <a:rPr lang="en-US" sz="2800" b="0" dirty="0"/>
                        <a:t>0</a:t>
                      </a:r>
                    </a:p>
                  </a:txBody>
                  <a:tcPr>
                    <a:solidFill>
                      <a:srgbClr val="00B0F0"/>
                    </a:solidFill>
                  </a:tcPr>
                </a:tc>
                <a:tc>
                  <a:txBody>
                    <a:bodyPr/>
                    <a:lstStyle/>
                    <a:p>
                      <a:pPr algn="ctr"/>
                      <a:r>
                        <a:rPr lang="en-US" sz="2800" b="0" dirty="0"/>
                        <a:t>1</a:t>
                      </a:r>
                    </a:p>
                  </a:txBody>
                  <a:tcPr>
                    <a:solidFill>
                      <a:srgbClr val="FFC000"/>
                    </a:solid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3821860903"/>
                  </a:ext>
                </a:extLst>
              </a:tr>
              <a:tr h="524691">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solidFill>
                      <a:srgbClr val="FFC000"/>
                    </a:solidFill>
                  </a:tcPr>
                </a:tc>
                <a:tc>
                  <a:txBody>
                    <a:bodyPr/>
                    <a:lstStyle/>
                    <a:p>
                      <a:pPr algn="ctr"/>
                      <a:r>
                        <a:rPr lang="en-US" sz="2800" b="0" dirty="0"/>
                        <a:t>0</a:t>
                      </a:r>
                    </a:p>
                  </a:txBody>
                  <a:tcPr>
                    <a:solidFill>
                      <a:srgbClr val="FFC000"/>
                    </a:solidFill>
                  </a:tcPr>
                </a:tc>
                <a:tc>
                  <a:txBody>
                    <a:bodyPr/>
                    <a:lstStyle/>
                    <a:p>
                      <a:pPr algn="ctr"/>
                      <a:r>
                        <a:rPr lang="en-US" sz="2800" b="0" dirty="0"/>
                        <a:t>0</a:t>
                      </a:r>
                    </a:p>
                  </a:txBody>
                  <a:tcPr>
                    <a:solidFill>
                      <a:srgbClr val="FFC000"/>
                    </a:solid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1397387129"/>
                  </a:ext>
                </a:extLst>
              </a:tr>
              <a:tr h="524691">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1</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1182758161"/>
                  </a:ext>
                </a:extLst>
              </a:tr>
              <a:tr h="524691">
                <a:tc>
                  <a:txBody>
                    <a:bodyPr/>
                    <a:lstStyle/>
                    <a:p>
                      <a:pPr algn="ctr"/>
                      <a:r>
                        <a:rPr lang="en-US" sz="2800" b="0" dirty="0"/>
                        <a:t>0</a:t>
                      </a:r>
                    </a:p>
                  </a:txBody>
                  <a:tcPr>
                    <a:noFill/>
                  </a:tcPr>
                </a:tc>
                <a:tc>
                  <a:txBody>
                    <a:bodyPr/>
                    <a:lstStyle/>
                    <a:p>
                      <a:pPr algn="ctr"/>
                      <a:r>
                        <a:rPr lang="en-US" sz="2800" b="0" dirty="0"/>
                        <a:t>1</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1</a:t>
                      </a:r>
                    </a:p>
                  </a:txBody>
                  <a:tcPr>
                    <a:noFill/>
                  </a:tcPr>
                </a:tc>
                <a:tc>
                  <a:txBody>
                    <a:bodyPr/>
                    <a:lstStyle/>
                    <a:p>
                      <a:pPr algn="ctr"/>
                      <a:r>
                        <a:rPr lang="en-US" sz="2800" b="0" dirty="0"/>
                        <a:t>0</a:t>
                      </a:r>
                    </a:p>
                  </a:txBody>
                  <a:tcPr>
                    <a:noFill/>
                  </a:tcPr>
                </a:tc>
                <a:extLst>
                  <a:ext uri="{0D108BD9-81ED-4DB2-BD59-A6C34878D82A}">
                    <a16:rowId xmlns:a16="http://schemas.microsoft.com/office/drawing/2014/main" val="4118724984"/>
                  </a:ext>
                </a:extLst>
              </a:tr>
              <a:tr h="524691">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1</a:t>
                      </a:r>
                    </a:p>
                  </a:txBody>
                  <a:tcPr>
                    <a:noFill/>
                  </a:tcPr>
                </a:tc>
                <a:tc>
                  <a:txBody>
                    <a:bodyPr/>
                    <a:lstStyle/>
                    <a:p>
                      <a:pPr algn="ctr"/>
                      <a:r>
                        <a:rPr lang="en-US" sz="2800" b="0" dirty="0"/>
                        <a:t>1</a:t>
                      </a:r>
                    </a:p>
                  </a:txBody>
                  <a:tcPr>
                    <a:noFill/>
                  </a:tcPr>
                </a:tc>
                <a:tc>
                  <a:txBody>
                    <a:bodyPr/>
                    <a:lstStyle/>
                    <a:p>
                      <a:pPr algn="ctr"/>
                      <a:r>
                        <a:rPr lang="en-US" sz="2800" b="0" dirty="0"/>
                        <a:t>1</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1234089927"/>
                  </a:ext>
                </a:extLst>
              </a:tr>
              <a:tr h="524691">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3967936312"/>
                  </a:ext>
                </a:extLst>
              </a:tr>
            </a:tbl>
          </a:graphicData>
        </a:graphic>
      </p:graphicFrame>
      <p:graphicFrame>
        <p:nvGraphicFramePr>
          <p:cNvPr id="3" name="Bảng 2">
            <a:extLst>
              <a:ext uri="{FF2B5EF4-FFF2-40B4-BE49-F238E27FC236}">
                <a16:creationId xmlns:a16="http://schemas.microsoft.com/office/drawing/2014/main" id="{FB55100A-5220-4BA8-9E47-CC2902F6A5F0}"/>
              </a:ext>
            </a:extLst>
          </p:cNvPr>
          <p:cNvGraphicFramePr>
            <a:graphicFrameLocks noGrp="1"/>
          </p:cNvGraphicFramePr>
          <p:nvPr/>
        </p:nvGraphicFramePr>
        <p:xfrm>
          <a:off x="5822630" y="2782126"/>
          <a:ext cx="1676625" cy="1574073"/>
        </p:xfrm>
        <a:graphic>
          <a:graphicData uri="http://schemas.openxmlformats.org/drawingml/2006/table">
            <a:tbl>
              <a:tblPr>
                <a:tableStyleId>{D7AC3CCA-C797-4891-BE02-D94E43425B78}</a:tableStyleId>
              </a:tblPr>
              <a:tblGrid>
                <a:gridCol w="558875">
                  <a:extLst>
                    <a:ext uri="{9D8B030D-6E8A-4147-A177-3AD203B41FA5}">
                      <a16:colId xmlns:a16="http://schemas.microsoft.com/office/drawing/2014/main" val="1495175944"/>
                    </a:ext>
                  </a:extLst>
                </a:gridCol>
                <a:gridCol w="558875">
                  <a:extLst>
                    <a:ext uri="{9D8B030D-6E8A-4147-A177-3AD203B41FA5}">
                      <a16:colId xmlns:a16="http://schemas.microsoft.com/office/drawing/2014/main" val="2303977063"/>
                    </a:ext>
                  </a:extLst>
                </a:gridCol>
                <a:gridCol w="558875">
                  <a:extLst>
                    <a:ext uri="{9D8B030D-6E8A-4147-A177-3AD203B41FA5}">
                      <a16:colId xmlns:a16="http://schemas.microsoft.com/office/drawing/2014/main" val="823873856"/>
                    </a:ext>
                  </a:extLst>
                </a:gridCol>
              </a:tblGrid>
              <a:tr h="524691">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1</a:t>
                      </a:r>
                    </a:p>
                  </a:txBody>
                  <a:tcPr>
                    <a:noFill/>
                  </a:tcPr>
                </a:tc>
                <a:extLst>
                  <a:ext uri="{0D108BD9-81ED-4DB2-BD59-A6C34878D82A}">
                    <a16:rowId xmlns:a16="http://schemas.microsoft.com/office/drawing/2014/main" val="2613166058"/>
                  </a:ext>
                </a:extLst>
              </a:tr>
              <a:tr h="524691">
                <a:tc>
                  <a:txBody>
                    <a:bodyPr/>
                    <a:lstStyle/>
                    <a:p>
                      <a:pPr algn="ctr"/>
                      <a:r>
                        <a:rPr lang="en-US" sz="2800" b="0" dirty="0"/>
                        <a:t>1</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1157887401"/>
                  </a:ext>
                </a:extLst>
              </a:tr>
              <a:tr h="524691">
                <a:tc>
                  <a:txBody>
                    <a:bodyPr/>
                    <a:lstStyle/>
                    <a:p>
                      <a:pPr algn="ctr"/>
                      <a:r>
                        <a:rPr lang="en-US" sz="2800" b="0" dirty="0"/>
                        <a:t>0</a:t>
                      </a:r>
                    </a:p>
                  </a:txBody>
                  <a:tcPr>
                    <a:noFill/>
                  </a:tcPr>
                </a:tc>
                <a:tc>
                  <a:txBody>
                    <a:bodyPr/>
                    <a:lstStyle/>
                    <a:p>
                      <a:pPr algn="ctr"/>
                      <a:r>
                        <a:rPr lang="en-US" sz="2800" b="0" dirty="0"/>
                        <a:t>1</a:t>
                      </a:r>
                    </a:p>
                  </a:txBody>
                  <a:tcPr>
                    <a:noFill/>
                  </a:tcPr>
                </a:tc>
                <a:tc>
                  <a:txBody>
                    <a:bodyPr/>
                    <a:lstStyle/>
                    <a:p>
                      <a:pPr algn="ctr"/>
                      <a:r>
                        <a:rPr lang="en-US" sz="2800" b="0" dirty="0"/>
                        <a:t>1</a:t>
                      </a:r>
                    </a:p>
                  </a:txBody>
                  <a:tcPr>
                    <a:noFill/>
                  </a:tcPr>
                </a:tc>
                <a:extLst>
                  <a:ext uri="{0D108BD9-81ED-4DB2-BD59-A6C34878D82A}">
                    <a16:rowId xmlns:a16="http://schemas.microsoft.com/office/drawing/2014/main" val="652589486"/>
                  </a:ext>
                </a:extLst>
              </a:tr>
            </a:tbl>
          </a:graphicData>
        </a:graphic>
      </p:graphicFrame>
      <p:graphicFrame>
        <p:nvGraphicFramePr>
          <p:cNvPr id="7" name="Bảng 6">
            <a:extLst>
              <a:ext uri="{FF2B5EF4-FFF2-40B4-BE49-F238E27FC236}">
                <a16:creationId xmlns:a16="http://schemas.microsoft.com/office/drawing/2014/main" id="{3C4C9733-227C-408D-A727-BC80B2F86D33}"/>
              </a:ext>
            </a:extLst>
          </p:cNvPr>
          <p:cNvGraphicFramePr>
            <a:graphicFrameLocks noGrp="1"/>
          </p:cNvGraphicFramePr>
          <p:nvPr/>
        </p:nvGraphicFramePr>
        <p:xfrm>
          <a:off x="8763787" y="2250646"/>
          <a:ext cx="2794375" cy="2623455"/>
        </p:xfrm>
        <a:graphic>
          <a:graphicData uri="http://schemas.openxmlformats.org/drawingml/2006/table">
            <a:tbl>
              <a:tblPr>
                <a:tableStyleId>{D7AC3CCA-C797-4891-BE02-D94E43425B78}</a:tableStyleId>
              </a:tblPr>
              <a:tblGrid>
                <a:gridCol w="558875">
                  <a:extLst>
                    <a:ext uri="{9D8B030D-6E8A-4147-A177-3AD203B41FA5}">
                      <a16:colId xmlns:a16="http://schemas.microsoft.com/office/drawing/2014/main" val="2993710996"/>
                    </a:ext>
                  </a:extLst>
                </a:gridCol>
                <a:gridCol w="558875">
                  <a:extLst>
                    <a:ext uri="{9D8B030D-6E8A-4147-A177-3AD203B41FA5}">
                      <a16:colId xmlns:a16="http://schemas.microsoft.com/office/drawing/2014/main" val="1526957753"/>
                    </a:ext>
                  </a:extLst>
                </a:gridCol>
                <a:gridCol w="558875">
                  <a:extLst>
                    <a:ext uri="{9D8B030D-6E8A-4147-A177-3AD203B41FA5}">
                      <a16:colId xmlns:a16="http://schemas.microsoft.com/office/drawing/2014/main" val="2934273926"/>
                    </a:ext>
                  </a:extLst>
                </a:gridCol>
                <a:gridCol w="558875">
                  <a:extLst>
                    <a:ext uri="{9D8B030D-6E8A-4147-A177-3AD203B41FA5}">
                      <a16:colId xmlns:a16="http://schemas.microsoft.com/office/drawing/2014/main" val="2406268759"/>
                    </a:ext>
                  </a:extLst>
                </a:gridCol>
                <a:gridCol w="558875">
                  <a:extLst>
                    <a:ext uri="{9D8B030D-6E8A-4147-A177-3AD203B41FA5}">
                      <a16:colId xmlns:a16="http://schemas.microsoft.com/office/drawing/2014/main" val="767346831"/>
                    </a:ext>
                  </a:extLst>
                </a:gridCol>
              </a:tblGrid>
              <a:tr h="524691">
                <a:tc>
                  <a:txBody>
                    <a:bodyPr/>
                    <a:lstStyle/>
                    <a:p>
                      <a:pPr algn="ctr"/>
                      <a:r>
                        <a:rPr lang="en-US" sz="2800" dirty="0"/>
                        <a:t>0</a:t>
                      </a:r>
                    </a:p>
                  </a:txBody>
                  <a:tcPr>
                    <a:noFill/>
                  </a:tcPr>
                </a:tc>
                <a:tc>
                  <a:txBody>
                    <a:bodyPr/>
                    <a:lstStyle/>
                    <a:p>
                      <a:pPr algn="ctr"/>
                      <a:r>
                        <a:rPr lang="en-US" sz="2800"/>
                        <a:t>0</a:t>
                      </a:r>
                      <a:endParaRPr lang="en-US" sz="2800" dirty="0"/>
                    </a:p>
                  </a:txBody>
                  <a:tcPr>
                    <a:noFill/>
                  </a:tcPr>
                </a:tc>
                <a:tc>
                  <a:txBody>
                    <a:bodyPr/>
                    <a:lstStyle/>
                    <a:p>
                      <a:pPr algn="ctr"/>
                      <a:r>
                        <a:rPr lang="en-US" sz="2800" dirty="0"/>
                        <a:t>1</a:t>
                      </a:r>
                    </a:p>
                  </a:txBody>
                  <a:tcPr>
                    <a:solidFill>
                      <a:srgbClr val="00B0F0"/>
                    </a:solid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911999227"/>
                  </a:ext>
                </a:extLst>
              </a:tr>
              <a:tr h="524691">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3125325775"/>
                  </a:ext>
                </a:extLst>
              </a:tr>
              <a:tr h="524691">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2993746156"/>
                  </a:ext>
                </a:extLst>
              </a:tr>
              <a:tr h="524691">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3288806876"/>
                  </a:ext>
                </a:extLst>
              </a:tr>
              <a:tr h="524691">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4259510753"/>
                  </a:ext>
                </a:extLst>
              </a:tr>
            </a:tbl>
          </a:graphicData>
        </a:graphic>
      </p:graphicFrame>
      <p:sp>
        <p:nvSpPr>
          <p:cNvPr id="11" name="Hình chữ nhật 10">
            <a:extLst>
              <a:ext uri="{FF2B5EF4-FFF2-40B4-BE49-F238E27FC236}">
                <a16:creationId xmlns:a16="http://schemas.microsoft.com/office/drawing/2014/main" id="{2F0F3E1A-88BE-49CD-8CEA-2189F4D582D3}"/>
              </a:ext>
            </a:extLst>
          </p:cNvPr>
          <p:cNvSpPr/>
          <p:nvPr/>
        </p:nvSpPr>
        <p:spPr>
          <a:xfrm>
            <a:off x="4519539" y="2829554"/>
            <a:ext cx="1051891" cy="1446550"/>
          </a:xfrm>
          <a:prstGeom prst="rect">
            <a:avLst/>
          </a:prstGeom>
        </p:spPr>
        <p:txBody>
          <a:bodyPr wrap="none">
            <a:spAutoFit/>
          </a:bodyPr>
          <a:lstStyle/>
          <a:p>
            <a:r>
              <a:rPr lang="en-US" sz="8800" dirty="0">
                <a:sym typeface="Symbol" panose="05050102010706020507" pitchFamily="18" charset="2"/>
              </a:rPr>
              <a:t></a:t>
            </a:r>
            <a:endParaRPr lang="en-US" sz="8800" dirty="0"/>
          </a:p>
        </p:txBody>
      </p:sp>
      <p:sp>
        <p:nvSpPr>
          <p:cNvPr id="15" name="Hình chữ nhật 14">
            <a:extLst>
              <a:ext uri="{FF2B5EF4-FFF2-40B4-BE49-F238E27FC236}">
                <a16:creationId xmlns:a16="http://schemas.microsoft.com/office/drawing/2014/main" id="{D7081FA6-A2C9-486E-B5D9-857971AF69A1}"/>
              </a:ext>
            </a:extLst>
          </p:cNvPr>
          <p:cNvSpPr/>
          <p:nvPr/>
        </p:nvSpPr>
        <p:spPr>
          <a:xfrm>
            <a:off x="7660244" y="2755709"/>
            <a:ext cx="803425" cy="1446550"/>
          </a:xfrm>
          <a:prstGeom prst="rect">
            <a:avLst/>
          </a:prstGeom>
        </p:spPr>
        <p:txBody>
          <a:bodyPr wrap="none">
            <a:spAutoFit/>
          </a:bodyPr>
          <a:lstStyle/>
          <a:p>
            <a:r>
              <a:rPr lang="en-US" sz="8800" dirty="0">
                <a:sym typeface="Symbol" panose="05050102010706020507" pitchFamily="18" charset="2"/>
              </a:rPr>
              <a:t></a:t>
            </a:r>
            <a:endParaRPr lang="en-US" sz="8800" dirty="0"/>
          </a:p>
        </p:txBody>
      </p:sp>
    </p:spTree>
    <p:extLst>
      <p:ext uri="{BB962C8B-B14F-4D97-AF65-F5344CB8AC3E}">
        <p14:creationId xmlns:p14="http://schemas.microsoft.com/office/powerpoint/2010/main" val="379772347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êu đề 5">
            <a:extLst>
              <a:ext uri="{FF2B5EF4-FFF2-40B4-BE49-F238E27FC236}">
                <a16:creationId xmlns:a16="http://schemas.microsoft.com/office/drawing/2014/main" id="{0095309F-58BA-41EB-9127-C32EC8B16839}"/>
              </a:ext>
            </a:extLst>
          </p:cNvPr>
          <p:cNvSpPr>
            <a:spLocks noGrp="1"/>
          </p:cNvSpPr>
          <p:nvPr>
            <p:ph type="title"/>
          </p:nvPr>
        </p:nvSpPr>
        <p:spPr/>
        <p:txBody>
          <a:bodyPr/>
          <a:lstStyle/>
          <a:p>
            <a:r>
              <a:rPr lang="en-US" dirty="0" err="1"/>
              <a:t>Độ</a:t>
            </a:r>
            <a:r>
              <a:rPr lang="en-US" dirty="0"/>
              <a:t> </a:t>
            </a:r>
            <a:r>
              <a:rPr lang="en-US" dirty="0" err="1"/>
              <a:t>đo</a:t>
            </a:r>
            <a:r>
              <a:rPr lang="en-US" dirty="0"/>
              <a:t> - SSIM</a:t>
            </a:r>
          </a:p>
        </p:txBody>
      </p:sp>
      <p:graphicFrame>
        <p:nvGraphicFramePr>
          <p:cNvPr id="8" name="Bảng 18">
            <a:extLst>
              <a:ext uri="{FF2B5EF4-FFF2-40B4-BE49-F238E27FC236}">
                <a16:creationId xmlns:a16="http://schemas.microsoft.com/office/drawing/2014/main" id="{819BE5EA-C85A-44E7-8C3D-43724BEEB82C}"/>
              </a:ext>
            </a:extLst>
          </p:cNvPr>
          <p:cNvGraphicFramePr>
            <a:graphicFrameLocks noGrp="1"/>
          </p:cNvGraphicFramePr>
          <p:nvPr/>
        </p:nvGraphicFramePr>
        <p:xfrm>
          <a:off x="311084" y="1732745"/>
          <a:ext cx="3912125" cy="3672837"/>
        </p:xfrm>
        <a:graphic>
          <a:graphicData uri="http://schemas.openxmlformats.org/drawingml/2006/table">
            <a:tbl>
              <a:tblPr>
                <a:tableStyleId>{D7AC3CCA-C797-4891-BE02-D94E43425B78}</a:tableStyleId>
              </a:tblPr>
              <a:tblGrid>
                <a:gridCol w="558875">
                  <a:extLst>
                    <a:ext uri="{9D8B030D-6E8A-4147-A177-3AD203B41FA5}">
                      <a16:colId xmlns:a16="http://schemas.microsoft.com/office/drawing/2014/main" val="1216808205"/>
                    </a:ext>
                  </a:extLst>
                </a:gridCol>
                <a:gridCol w="558875">
                  <a:extLst>
                    <a:ext uri="{9D8B030D-6E8A-4147-A177-3AD203B41FA5}">
                      <a16:colId xmlns:a16="http://schemas.microsoft.com/office/drawing/2014/main" val="3625483126"/>
                    </a:ext>
                  </a:extLst>
                </a:gridCol>
                <a:gridCol w="558875">
                  <a:extLst>
                    <a:ext uri="{9D8B030D-6E8A-4147-A177-3AD203B41FA5}">
                      <a16:colId xmlns:a16="http://schemas.microsoft.com/office/drawing/2014/main" val="1779733052"/>
                    </a:ext>
                  </a:extLst>
                </a:gridCol>
                <a:gridCol w="558875">
                  <a:extLst>
                    <a:ext uri="{9D8B030D-6E8A-4147-A177-3AD203B41FA5}">
                      <a16:colId xmlns:a16="http://schemas.microsoft.com/office/drawing/2014/main" val="301731710"/>
                    </a:ext>
                  </a:extLst>
                </a:gridCol>
                <a:gridCol w="558875">
                  <a:extLst>
                    <a:ext uri="{9D8B030D-6E8A-4147-A177-3AD203B41FA5}">
                      <a16:colId xmlns:a16="http://schemas.microsoft.com/office/drawing/2014/main" val="3083658795"/>
                    </a:ext>
                  </a:extLst>
                </a:gridCol>
                <a:gridCol w="558875">
                  <a:extLst>
                    <a:ext uri="{9D8B030D-6E8A-4147-A177-3AD203B41FA5}">
                      <a16:colId xmlns:a16="http://schemas.microsoft.com/office/drawing/2014/main" val="4233462837"/>
                    </a:ext>
                  </a:extLst>
                </a:gridCol>
                <a:gridCol w="558875">
                  <a:extLst>
                    <a:ext uri="{9D8B030D-6E8A-4147-A177-3AD203B41FA5}">
                      <a16:colId xmlns:a16="http://schemas.microsoft.com/office/drawing/2014/main" val="630985521"/>
                    </a:ext>
                  </a:extLst>
                </a:gridCol>
              </a:tblGrid>
              <a:tr h="524691">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117357717"/>
                  </a:ext>
                </a:extLst>
              </a:tr>
              <a:tr h="524691">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1</a:t>
                      </a:r>
                    </a:p>
                  </a:txBody>
                  <a:tcPr>
                    <a:noFill/>
                  </a:tcPr>
                </a:tc>
                <a:tc>
                  <a:txBody>
                    <a:bodyPr/>
                    <a:lstStyle/>
                    <a:p>
                      <a:pPr algn="ctr"/>
                      <a:r>
                        <a:rPr lang="en-US" sz="2800" b="0" dirty="0"/>
                        <a:t>0</a:t>
                      </a:r>
                    </a:p>
                  </a:txBody>
                  <a:tcPr>
                    <a:noFill/>
                  </a:tcPr>
                </a:tc>
                <a:tc>
                  <a:txBody>
                    <a:bodyPr/>
                    <a:lstStyle/>
                    <a:p>
                      <a:pPr algn="ctr"/>
                      <a:r>
                        <a:rPr lang="en-US" sz="2800" b="0" dirty="0"/>
                        <a:t>1</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3821860903"/>
                  </a:ext>
                </a:extLst>
              </a:tr>
              <a:tr h="524691">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1397387129"/>
                  </a:ext>
                </a:extLst>
              </a:tr>
              <a:tr h="524691">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1</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1182758161"/>
                  </a:ext>
                </a:extLst>
              </a:tr>
              <a:tr h="524691">
                <a:tc>
                  <a:txBody>
                    <a:bodyPr/>
                    <a:lstStyle/>
                    <a:p>
                      <a:pPr algn="ctr"/>
                      <a:r>
                        <a:rPr lang="en-US" sz="2800" b="0" dirty="0"/>
                        <a:t>0</a:t>
                      </a:r>
                    </a:p>
                  </a:txBody>
                  <a:tcPr>
                    <a:noFill/>
                  </a:tcPr>
                </a:tc>
                <a:tc>
                  <a:txBody>
                    <a:bodyPr/>
                    <a:lstStyle/>
                    <a:p>
                      <a:pPr algn="ctr"/>
                      <a:r>
                        <a:rPr lang="en-US" sz="2800" b="0" dirty="0"/>
                        <a:t>1</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solidFill>
                      <a:srgbClr val="FFC000"/>
                    </a:solidFill>
                  </a:tcPr>
                </a:tc>
                <a:tc>
                  <a:txBody>
                    <a:bodyPr/>
                    <a:lstStyle/>
                    <a:p>
                      <a:pPr algn="ctr"/>
                      <a:r>
                        <a:rPr lang="en-US" sz="2800" b="0" dirty="0"/>
                        <a:t>1</a:t>
                      </a:r>
                    </a:p>
                  </a:txBody>
                  <a:tcPr>
                    <a:solidFill>
                      <a:srgbClr val="FFC000"/>
                    </a:solidFill>
                  </a:tcPr>
                </a:tc>
                <a:tc>
                  <a:txBody>
                    <a:bodyPr/>
                    <a:lstStyle/>
                    <a:p>
                      <a:pPr algn="ctr"/>
                      <a:r>
                        <a:rPr lang="en-US" sz="2800" b="0" dirty="0"/>
                        <a:t>0</a:t>
                      </a:r>
                    </a:p>
                  </a:txBody>
                  <a:tcPr>
                    <a:solidFill>
                      <a:srgbClr val="FFC000"/>
                    </a:solidFill>
                  </a:tcPr>
                </a:tc>
                <a:extLst>
                  <a:ext uri="{0D108BD9-81ED-4DB2-BD59-A6C34878D82A}">
                    <a16:rowId xmlns:a16="http://schemas.microsoft.com/office/drawing/2014/main" val="4118724984"/>
                  </a:ext>
                </a:extLst>
              </a:tr>
              <a:tr h="524691">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1</a:t>
                      </a:r>
                    </a:p>
                  </a:txBody>
                  <a:tcPr>
                    <a:noFill/>
                  </a:tcPr>
                </a:tc>
                <a:tc>
                  <a:txBody>
                    <a:bodyPr/>
                    <a:lstStyle/>
                    <a:p>
                      <a:pPr algn="ctr"/>
                      <a:r>
                        <a:rPr lang="en-US" sz="2800" b="0" dirty="0"/>
                        <a:t>1</a:t>
                      </a:r>
                    </a:p>
                  </a:txBody>
                  <a:tcPr>
                    <a:noFill/>
                  </a:tcPr>
                </a:tc>
                <a:tc>
                  <a:txBody>
                    <a:bodyPr/>
                    <a:lstStyle/>
                    <a:p>
                      <a:pPr algn="ctr"/>
                      <a:r>
                        <a:rPr lang="en-US" sz="2800" b="0" dirty="0"/>
                        <a:t>1</a:t>
                      </a:r>
                    </a:p>
                  </a:txBody>
                  <a:tcPr>
                    <a:solidFill>
                      <a:srgbClr val="FFC000"/>
                    </a:solidFill>
                  </a:tcPr>
                </a:tc>
                <a:tc>
                  <a:txBody>
                    <a:bodyPr/>
                    <a:lstStyle/>
                    <a:p>
                      <a:pPr algn="ctr"/>
                      <a:r>
                        <a:rPr lang="en-US" sz="2800" b="0" dirty="0"/>
                        <a:t>0</a:t>
                      </a:r>
                    </a:p>
                  </a:txBody>
                  <a:tcPr>
                    <a:solidFill>
                      <a:srgbClr val="00B0F0"/>
                    </a:solidFill>
                  </a:tcPr>
                </a:tc>
                <a:tc>
                  <a:txBody>
                    <a:bodyPr/>
                    <a:lstStyle/>
                    <a:p>
                      <a:pPr algn="ctr"/>
                      <a:r>
                        <a:rPr lang="en-US" sz="2800" b="0" dirty="0"/>
                        <a:t>0</a:t>
                      </a:r>
                    </a:p>
                  </a:txBody>
                  <a:tcPr>
                    <a:solidFill>
                      <a:srgbClr val="FFC000"/>
                    </a:solidFill>
                  </a:tcPr>
                </a:tc>
                <a:extLst>
                  <a:ext uri="{0D108BD9-81ED-4DB2-BD59-A6C34878D82A}">
                    <a16:rowId xmlns:a16="http://schemas.microsoft.com/office/drawing/2014/main" val="1234089927"/>
                  </a:ext>
                </a:extLst>
              </a:tr>
              <a:tr h="524691">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0</a:t>
                      </a:r>
                    </a:p>
                  </a:txBody>
                  <a:tcPr>
                    <a:solidFill>
                      <a:srgbClr val="FFC000"/>
                    </a:solidFill>
                  </a:tcPr>
                </a:tc>
                <a:tc>
                  <a:txBody>
                    <a:bodyPr/>
                    <a:lstStyle/>
                    <a:p>
                      <a:pPr algn="ctr"/>
                      <a:r>
                        <a:rPr lang="en-US" sz="2800" b="0" dirty="0"/>
                        <a:t>0</a:t>
                      </a:r>
                    </a:p>
                  </a:txBody>
                  <a:tcPr>
                    <a:solidFill>
                      <a:srgbClr val="FFC000"/>
                    </a:solidFill>
                  </a:tcPr>
                </a:tc>
                <a:tc>
                  <a:txBody>
                    <a:bodyPr/>
                    <a:lstStyle/>
                    <a:p>
                      <a:pPr algn="ctr"/>
                      <a:r>
                        <a:rPr lang="en-US" sz="2800" b="0" dirty="0"/>
                        <a:t>0</a:t>
                      </a:r>
                    </a:p>
                  </a:txBody>
                  <a:tcPr>
                    <a:solidFill>
                      <a:srgbClr val="FFC000"/>
                    </a:solidFill>
                  </a:tcPr>
                </a:tc>
                <a:extLst>
                  <a:ext uri="{0D108BD9-81ED-4DB2-BD59-A6C34878D82A}">
                    <a16:rowId xmlns:a16="http://schemas.microsoft.com/office/drawing/2014/main" val="3967936312"/>
                  </a:ext>
                </a:extLst>
              </a:tr>
            </a:tbl>
          </a:graphicData>
        </a:graphic>
      </p:graphicFrame>
      <p:graphicFrame>
        <p:nvGraphicFramePr>
          <p:cNvPr id="3" name="Bảng 2">
            <a:extLst>
              <a:ext uri="{FF2B5EF4-FFF2-40B4-BE49-F238E27FC236}">
                <a16:creationId xmlns:a16="http://schemas.microsoft.com/office/drawing/2014/main" id="{FB55100A-5220-4BA8-9E47-CC2902F6A5F0}"/>
              </a:ext>
            </a:extLst>
          </p:cNvPr>
          <p:cNvGraphicFramePr>
            <a:graphicFrameLocks noGrp="1"/>
          </p:cNvGraphicFramePr>
          <p:nvPr/>
        </p:nvGraphicFramePr>
        <p:xfrm>
          <a:off x="5822630" y="2782126"/>
          <a:ext cx="1676625" cy="1574073"/>
        </p:xfrm>
        <a:graphic>
          <a:graphicData uri="http://schemas.openxmlformats.org/drawingml/2006/table">
            <a:tbl>
              <a:tblPr>
                <a:tableStyleId>{D7AC3CCA-C797-4891-BE02-D94E43425B78}</a:tableStyleId>
              </a:tblPr>
              <a:tblGrid>
                <a:gridCol w="558875">
                  <a:extLst>
                    <a:ext uri="{9D8B030D-6E8A-4147-A177-3AD203B41FA5}">
                      <a16:colId xmlns:a16="http://schemas.microsoft.com/office/drawing/2014/main" val="1495175944"/>
                    </a:ext>
                  </a:extLst>
                </a:gridCol>
                <a:gridCol w="558875">
                  <a:extLst>
                    <a:ext uri="{9D8B030D-6E8A-4147-A177-3AD203B41FA5}">
                      <a16:colId xmlns:a16="http://schemas.microsoft.com/office/drawing/2014/main" val="2303977063"/>
                    </a:ext>
                  </a:extLst>
                </a:gridCol>
                <a:gridCol w="558875">
                  <a:extLst>
                    <a:ext uri="{9D8B030D-6E8A-4147-A177-3AD203B41FA5}">
                      <a16:colId xmlns:a16="http://schemas.microsoft.com/office/drawing/2014/main" val="823873856"/>
                    </a:ext>
                  </a:extLst>
                </a:gridCol>
              </a:tblGrid>
              <a:tr h="524691">
                <a:tc>
                  <a:txBody>
                    <a:bodyPr/>
                    <a:lstStyle/>
                    <a:p>
                      <a:pPr algn="ctr"/>
                      <a:r>
                        <a:rPr lang="en-US" sz="2800" b="0" dirty="0"/>
                        <a:t>0</a:t>
                      </a:r>
                    </a:p>
                  </a:txBody>
                  <a:tcPr>
                    <a:noFill/>
                  </a:tcPr>
                </a:tc>
                <a:tc>
                  <a:txBody>
                    <a:bodyPr/>
                    <a:lstStyle/>
                    <a:p>
                      <a:pPr algn="ctr"/>
                      <a:r>
                        <a:rPr lang="en-US" sz="2800" b="0" dirty="0"/>
                        <a:t>0</a:t>
                      </a:r>
                    </a:p>
                  </a:txBody>
                  <a:tcPr>
                    <a:noFill/>
                  </a:tcPr>
                </a:tc>
                <a:tc>
                  <a:txBody>
                    <a:bodyPr/>
                    <a:lstStyle/>
                    <a:p>
                      <a:pPr algn="ctr"/>
                      <a:r>
                        <a:rPr lang="en-US" sz="2800" b="0" dirty="0"/>
                        <a:t>1</a:t>
                      </a:r>
                    </a:p>
                  </a:txBody>
                  <a:tcPr>
                    <a:noFill/>
                  </a:tcPr>
                </a:tc>
                <a:extLst>
                  <a:ext uri="{0D108BD9-81ED-4DB2-BD59-A6C34878D82A}">
                    <a16:rowId xmlns:a16="http://schemas.microsoft.com/office/drawing/2014/main" val="2613166058"/>
                  </a:ext>
                </a:extLst>
              </a:tr>
              <a:tr h="524691">
                <a:tc>
                  <a:txBody>
                    <a:bodyPr/>
                    <a:lstStyle/>
                    <a:p>
                      <a:pPr algn="ctr"/>
                      <a:r>
                        <a:rPr lang="en-US" sz="2800" b="0" dirty="0"/>
                        <a:t>1</a:t>
                      </a:r>
                    </a:p>
                  </a:txBody>
                  <a:tcPr>
                    <a:noFill/>
                  </a:tcPr>
                </a:tc>
                <a:tc>
                  <a:txBody>
                    <a:bodyPr/>
                    <a:lstStyle/>
                    <a:p>
                      <a:pPr algn="ctr"/>
                      <a:r>
                        <a:rPr lang="en-US" sz="2800" b="0" dirty="0"/>
                        <a:t>0</a:t>
                      </a:r>
                    </a:p>
                  </a:txBody>
                  <a:tcPr>
                    <a:noFill/>
                  </a:tcPr>
                </a:tc>
                <a:tc>
                  <a:txBody>
                    <a:bodyPr/>
                    <a:lstStyle/>
                    <a:p>
                      <a:pPr algn="ctr"/>
                      <a:r>
                        <a:rPr lang="en-US" sz="2800" b="0" dirty="0"/>
                        <a:t>0</a:t>
                      </a:r>
                    </a:p>
                  </a:txBody>
                  <a:tcPr>
                    <a:noFill/>
                  </a:tcPr>
                </a:tc>
                <a:extLst>
                  <a:ext uri="{0D108BD9-81ED-4DB2-BD59-A6C34878D82A}">
                    <a16:rowId xmlns:a16="http://schemas.microsoft.com/office/drawing/2014/main" val="1157887401"/>
                  </a:ext>
                </a:extLst>
              </a:tr>
              <a:tr h="524691">
                <a:tc>
                  <a:txBody>
                    <a:bodyPr/>
                    <a:lstStyle/>
                    <a:p>
                      <a:pPr algn="ctr"/>
                      <a:r>
                        <a:rPr lang="en-US" sz="2800" b="0" dirty="0"/>
                        <a:t>0</a:t>
                      </a:r>
                    </a:p>
                  </a:txBody>
                  <a:tcPr>
                    <a:noFill/>
                  </a:tcPr>
                </a:tc>
                <a:tc>
                  <a:txBody>
                    <a:bodyPr/>
                    <a:lstStyle/>
                    <a:p>
                      <a:pPr algn="ctr"/>
                      <a:r>
                        <a:rPr lang="en-US" sz="2800" b="0" dirty="0"/>
                        <a:t>1</a:t>
                      </a:r>
                    </a:p>
                  </a:txBody>
                  <a:tcPr>
                    <a:noFill/>
                  </a:tcPr>
                </a:tc>
                <a:tc>
                  <a:txBody>
                    <a:bodyPr/>
                    <a:lstStyle/>
                    <a:p>
                      <a:pPr algn="ctr"/>
                      <a:r>
                        <a:rPr lang="en-US" sz="2800" b="0" dirty="0"/>
                        <a:t>1</a:t>
                      </a:r>
                    </a:p>
                  </a:txBody>
                  <a:tcPr>
                    <a:noFill/>
                  </a:tcPr>
                </a:tc>
                <a:extLst>
                  <a:ext uri="{0D108BD9-81ED-4DB2-BD59-A6C34878D82A}">
                    <a16:rowId xmlns:a16="http://schemas.microsoft.com/office/drawing/2014/main" val="652589486"/>
                  </a:ext>
                </a:extLst>
              </a:tr>
            </a:tbl>
          </a:graphicData>
        </a:graphic>
      </p:graphicFrame>
      <p:graphicFrame>
        <p:nvGraphicFramePr>
          <p:cNvPr id="7" name="Bảng 6">
            <a:extLst>
              <a:ext uri="{FF2B5EF4-FFF2-40B4-BE49-F238E27FC236}">
                <a16:creationId xmlns:a16="http://schemas.microsoft.com/office/drawing/2014/main" id="{3C4C9733-227C-408D-A727-BC80B2F86D33}"/>
              </a:ext>
            </a:extLst>
          </p:cNvPr>
          <p:cNvGraphicFramePr>
            <a:graphicFrameLocks noGrp="1"/>
          </p:cNvGraphicFramePr>
          <p:nvPr/>
        </p:nvGraphicFramePr>
        <p:xfrm>
          <a:off x="8763787" y="2250646"/>
          <a:ext cx="2794375" cy="2623455"/>
        </p:xfrm>
        <a:graphic>
          <a:graphicData uri="http://schemas.openxmlformats.org/drawingml/2006/table">
            <a:tbl>
              <a:tblPr>
                <a:tableStyleId>{D7AC3CCA-C797-4891-BE02-D94E43425B78}</a:tableStyleId>
              </a:tblPr>
              <a:tblGrid>
                <a:gridCol w="558875">
                  <a:extLst>
                    <a:ext uri="{9D8B030D-6E8A-4147-A177-3AD203B41FA5}">
                      <a16:colId xmlns:a16="http://schemas.microsoft.com/office/drawing/2014/main" val="2993710996"/>
                    </a:ext>
                  </a:extLst>
                </a:gridCol>
                <a:gridCol w="558875">
                  <a:extLst>
                    <a:ext uri="{9D8B030D-6E8A-4147-A177-3AD203B41FA5}">
                      <a16:colId xmlns:a16="http://schemas.microsoft.com/office/drawing/2014/main" val="1526957753"/>
                    </a:ext>
                  </a:extLst>
                </a:gridCol>
                <a:gridCol w="558875">
                  <a:extLst>
                    <a:ext uri="{9D8B030D-6E8A-4147-A177-3AD203B41FA5}">
                      <a16:colId xmlns:a16="http://schemas.microsoft.com/office/drawing/2014/main" val="2934273926"/>
                    </a:ext>
                  </a:extLst>
                </a:gridCol>
                <a:gridCol w="558875">
                  <a:extLst>
                    <a:ext uri="{9D8B030D-6E8A-4147-A177-3AD203B41FA5}">
                      <a16:colId xmlns:a16="http://schemas.microsoft.com/office/drawing/2014/main" val="2406268759"/>
                    </a:ext>
                  </a:extLst>
                </a:gridCol>
                <a:gridCol w="558875">
                  <a:extLst>
                    <a:ext uri="{9D8B030D-6E8A-4147-A177-3AD203B41FA5}">
                      <a16:colId xmlns:a16="http://schemas.microsoft.com/office/drawing/2014/main" val="767346831"/>
                    </a:ext>
                  </a:extLst>
                </a:gridCol>
              </a:tblGrid>
              <a:tr h="524691">
                <a:tc>
                  <a:txBody>
                    <a:bodyPr/>
                    <a:lstStyle/>
                    <a:p>
                      <a:pPr algn="ctr"/>
                      <a:r>
                        <a:rPr lang="en-US" sz="2800" dirty="0"/>
                        <a:t>0</a:t>
                      </a:r>
                    </a:p>
                  </a:txBody>
                  <a:tcPr>
                    <a:noFill/>
                  </a:tcPr>
                </a:tc>
                <a:tc>
                  <a:txBody>
                    <a:bodyPr/>
                    <a:lstStyle/>
                    <a:p>
                      <a:pPr algn="ctr"/>
                      <a:r>
                        <a:rPr lang="en-US" sz="2800" dirty="0"/>
                        <a:t>0</a:t>
                      </a:r>
                    </a:p>
                  </a:txBody>
                  <a:tcPr>
                    <a:noFill/>
                  </a:tcPr>
                </a:tc>
                <a:tc>
                  <a:txBody>
                    <a:bodyPr/>
                    <a:lstStyle/>
                    <a:p>
                      <a:pPr algn="ctr"/>
                      <a:r>
                        <a:rPr lang="en-US" sz="2800" dirty="0"/>
                        <a:t>1</a:t>
                      </a:r>
                    </a:p>
                  </a:txBody>
                  <a:tcPr>
                    <a:noFill/>
                  </a:tcPr>
                </a:tc>
                <a:tc>
                  <a:txBody>
                    <a:bodyPr/>
                    <a:lstStyle/>
                    <a:p>
                      <a:pPr algn="ctr"/>
                      <a:r>
                        <a:rPr lang="en-US" sz="2800" dirty="0"/>
                        <a:t>0</a:t>
                      </a:r>
                    </a:p>
                  </a:txBody>
                  <a:tcPr>
                    <a:noFill/>
                  </a:tcPr>
                </a:tc>
                <a:tc>
                  <a:txBody>
                    <a:bodyPr/>
                    <a:lstStyle/>
                    <a:p>
                      <a:pPr algn="ctr"/>
                      <a:r>
                        <a:rPr lang="en-US" sz="2800" dirty="0"/>
                        <a:t>1</a:t>
                      </a:r>
                    </a:p>
                  </a:txBody>
                  <a:tcPr>
                    <a:noFill/>
                  </a:tcPr>
                </a:tc>
                <a:extLst>
                  <a:ext uri="{0D108BD9-81ED-4DB2-BD59-A6C34878D82A}">
                    <a16:rowId xmlns:a16="http://schemas.microsoft.com/office/drawing/2014/main" val="911999227"/>
                  </a:ext>
                </a:extLst>
              </a:tr>
              <a:tr h="524691">
                <a:tc>
                  <a:txBody>
                    <a:bodyPr/>
                    <a:lstStyle/>
                    <a:p>
                      <a:pPr algn="ctr"/>
                      <a:r>
                        <a:rPr lang="en-US" sz="2800" dirty="0"/>
                        <a:t>1</a:t>
                      </a:r>
                    </a:p>
                  </a:txBody>
                  <a:tcPr>
                    <a:noFill/>
                  </a:tcPr>
                </a:tc>
                <a:tc>
                  <a:txBody>
                    <a:bodyPr/>
                    <a:lstStyle/>
                    <a:p>
                      <a:pPr algn="ctr"/>
                      <a:r>
                        <a:rPr lang="en-US" sz="2800" dirty="0"/>
                        <a:t>1</a:t>
                      </a:r>
                    </a:p>
                  </a:txBody>
                  <a:tcPr>
                    <a:noFill/>
                  </a:tcPr>
                </a:tc>
                <a:tc>
                  <a:txBody>
                    <a:bodyPr/>
                    <a:lstStyle/>
                    <a:p>
                      <a:pPr algn="ctr"/>
                      <a:r>
                        <a:rPr lang="en-US" sz="2800" dirty="0"/>
                        <a:t>2</a:t>
                      </a:r>
                    </a:p>
                  </a:txBody>
                  <a:tcPr>
                    <a:noFill/>
                  </a:tcPr>
                </a:tc>
                <a:tc>
                  <a:txBody>
                    <a:bodyPr/>
                    <a:lstStyle/>
                    <a:p>
                      <a:pPr algn="ctr"/>
                      <a:r>
                        <a:rPr lang="en-US" sz="2800" dirty="0"/>
                        <a:t>0</a:t>
                      </a:r>
                    </a:p>
                  </a:txBody>
                  <a:tcPr>
                    <a:noFill/>
                  </a:tcPr>
                </a:tc>
                <a:tc>
                  <a:txBody>
                    <a:bodyPr/>
                    <a:lstStyle/>
                    <a:p>
                      <a:pPr algn="ctr"/>
                      <a:r>
                        <a:rPr lang="en-US" sz="2800" dirty="0"/>
                        <a:t>0</a:t>
                      </a:r>
                    </a:p>
                  </a:txBody>
                  <a:tcPr>
                    <a:noFill/>
                  </a:tcPr>
                </a:tc>
                <a:extLst>
                  <a:ext uri="{0D108BD9-81ED-4DB2-BD59-A6C34878D82A}">
                    <a16:rowId xmlns:a16="http://schemas.microsoft.com/office/drawing/2014/main" val="3125325775"/>
                  </a:ext>
                </a:extLst>
              </a:tr>
              <a:tr h="524691">
                <a:tc>
                  <a:txBody>
                    <a:bodyPr/>
                    <a:lstStyle/>
                    <a:p>
                      <a:pPr algn="ctr"/>
                      <a:r>
                        <a:rPr lang="en-US" sz="2800" dirty="0"/>
                        <a:t>1</a:t>
                      </a:r>
                    </a:p>
                  </a:txBody>
                  <a:tcPr>
                    <a:noFill/>
                  </a:tcPr>
                </a:tc>
                <a:tc>
                  <a:txBody>
                    <a:bodyPr/>
                    <a:lstStyle/>
                    <a:p>
                      <a:pPr algn="ctr"/>
                      <a:r>
                        <a:rPr lang="en-US" sz="2800" dirty="0"/>
                        <a:t>0</a:t>
                      </a:r>
                    </a:p>
                  </a:txBody>
                  <a:tcPr>
                    <a:noFill/>
                  </a:tcPr>
                </a:tc>
                <a:tc>
                  <a:txBody>
                    <a:bodyPr/>
                    <a:lstStyle/>
                    <a:p>
                      <a:pPr algn="ctr"/>
                      <a:r>
                        <a:rPr lang="en-US" sz="2800" dirty="0"/>
                        <a:t>0</a:t>
                      </a:r>
                    </a:p>
                  </a:txBody>
                  <a:tcPr>
                    <a:noFill/>
                  </a:tcPr>
                </a:tc>
                <a:tc>
                  <a:txBody>
                    <a:bodyPr/>
                    <a:lstStyle/>
                    <a:p>
                      <a:pPr algn="ctr"/>
                      <a:r>
                        <a:rPr lang="en-US" sz="2800" dirty="0"/>
                        <a:t>2</a:t>
                      </a:r>
                    </a:p>
                  </a:txBody>
                  <a:tcPr>
                    <a:noFill/>
                  </a:tcPr>
                </a:tc>
                <a:tc>
                  <a:txBody>
                    <a:bodyPr/>
                    <a:lstStyle/>
                    <a:p>
                      <a:pPr algn="ctr"/>
                      <a:r>
                        <a:rPr lang="en-US" sz="2800" dirty="0"/>
                        <a:t>1</a:t>
                      </a:r>
                    </a:p>
                  </a:txBody>
                  <a:tcPr>
                    <a:noFill/>
                  </a:tcPr>
                </a:tc>
                <a:extLst>
                  <a:ext uri="{0D108BD9-81ED-4DB2-BD59-A6C34878D82A}">
                    <a16:rowId xmlns:a16="http://schemas.microsoft.com/office/drawing/2014/main" val="2993746156"/>
                  </a:ext>
                </a:extLst>
              </a:tr>
              <a:tr h="524691">
                <a:tc>
                  <a:txBody>
                    <a:bodyPr/>
                    <a:lstStyle/>
                    <a:p>
                      <a:pPr algn="ctr"/>
                      <a:r>
                        <a:rPr lang="en-US" sz="2800" dirty="0"/>
                        <a:t>1</a:t>
                      </a:r>
                    </a:p>
                  </a:txBody>
                  <a:tcPr>
                    <a:noFill/>
                  </a:tcPr>
                </a:tc>
                <a:tc>
                  <a:txBody>
                    <a:bodyPr/>
                    <a:lstStyle/>
                    <a:p>
                      <a:pPr algn="ctr"/>
                      <a:r>
                        <a:rPr lang="en-US" sz="2800" dirty="0"/>
                        <a:t>4</a:t>
                      </a:r>
                    </a:p>
                  </a:txBody>
                  <a:tcPr>
                    <a:noFill/>
                  </a:tcPr>
                </a:tc>
                <a:tc>
                  <a:txBody>
                    <a:bodyPr/>
                    <a:lstStyle/>
                    <a:p>
                      <a:pPr algn="ctr"/>
                      <a:r>
                        <a:rPr lang="en-US" sz="2800" dirty="0"/>
                        <a:t>2</a:t>
                      </a:r>
                    </a:p>
                  </a:txBody>
                  <a:tcPr>
                    <a:noFill/>
                  </a:tcPr>
                </a:tc>
                <a:tc>
                  <a:txBody>
                    <a:bodyPr/>
                    <a:lstStyle/>
                    <a:p>
                      <a:pPr algn="ctr"/>
                      <a:r>
                        <a:rPr lang="en-US" sz="2800" dirty="0"/>
                        <a:t>1</a:t>
                      </a:r>
                    </a:p>
                  </a:txBody>
                  <a:tcPr>
                    <a:noFill/>
                  </a:tcPr>
                </a:tc>
                <a:tc>
                  <a:txBody>
                    <a:bodyPr/>
                    <a:lstStyle/>
                    <a:p>
                      <a:pPr algn="ctr"/>
                      <a:r>
                        <a:rPr lang="en-US" sz="2800" dirty="0"/>
                        <a:t>0</a:t>
                      </a:r>
                    </a:p>
                  </a:txBody>
                  <a:tcPr>
                    <a:noFill/>
                  </a:tcPr>
                </a:tc>
                <a:extLst>
                  <a:ext uri="{0D108BD9-81ED-4DB2-BD59-A6C34878D82A}">
                    <a16:rowId xmlns:a16="http://schemas.microsoft.com/office/drawing/2014/main" val="3288806876"/>
                  </a:ext>
                </a:extLst>
              </a:tr>
              <a:tr h="524691">
                <a:tc>
                  <a:txBody>
                    <a:bodyPr/>
                    <a:lstStyle/>
                    <a:p>
                      <a:pPr algn="ctr"/>
                      <a:r>
                        <a:rPr lang="en-US" sz="2800" dirty="0"/>
                        <a:t>0</a:t>
                      </a:r>
                    </a:p>
                  </a:txBody>
                  <a:tcPr>
                    <a:noFill/>
                  </a:tcPr>
                </a:tc>
                <a:tc>
                  <a:txBody>
                    <a:bodyPr/>
                    <a:lstStyle/>
                    <a:p>
                      <a:pPr algn="ctr"/>
                      <a:r>
                        <a:rPr lang="en-US" sz="2800" dirty="0"/>
                        <a:t>0</a:t>
                      </a:r>
                    </a:p>
                  </a:txBody>
                  <a:tcPr>
                    <a:noFill/>
                  </a:tcPr>
                </a:tc>
                <a:tc>
                  <a:txBody>
                    <a:bodyPr/>
                    <a:lstStyle/>
                    <a:p>
                      <a:pPr algn="ctr"/>
                      <a:r>
                        <a:rPr lang="en-US" sz="2800" dirty="0"/>
                        <a:t>1</a:t>
                      </a:r>
                    </a:p>
                  </a:txBody>
                  <a:tcPr>
                    <a:noFill/>
                  </a:tcPr>
                </a:tc>
                <a:tc>
                  <a:txBody>
                    <a:bodyPr/>
                    <a:lstStyle/>
                    <a:p>
                      <a:pPr algn="ctr"/>
                      <a:r>
                        <a:rPr lang="en-US" sz="2800" dirty="0"/>
                        <a:t>2</a:t>
                      </a:r>
                    </a:p>
                  </a:txBody>
                  <a:tcPr>
                    <a:noFill/>
                  </a:tcPr>
                </a:tc>
                <a:tc>
                  <a:txBody>
                    <a:bodyPr/>
                    <a:lstStyle/>
                    <a:p>
                      <a:pPr algn="ctr"/>
                      <a:r>
                        <a:rPr lang="en-US" sz="2800" dirty="0"/>
                        <a:t>1</a:t>
                      </a:r>
                    </a:p>
                  </a:txBody>
                  <a:tcPr>
                    <a:solidFill>
                      <a:srgbClr val="00B0F0"/>
                    </a:solidFill>
                  </a:tcPr>
                </a:tc>
                <a:extLst>
                  <a:ext uri="{0D108BD9-81ED-4DB2-BD59-A6C34878D82A}">
                    <a16:rowId xmlns:a16="http://schemas.microsoft.com/office/drawing/2014/main" val="4259510753"/>
                  </a:ext>
                </a:extLst>
              </a:tr>
            </a:tbl>
          </a:graphicData>
        </a:graphic>
      </p:graphicFrame>
      <p:sp>
        <p:nvSpPr>
          <p:cNvPr id="11" name="Hình chữ nhật 10">
            <a:extLst>
              <a:ext uri="{FF2B5EF4-FFF2-40B4-BE49-F238E27FC236}">
                <a16:creationId xmlns:a16="http://schemas.microsoft.com/office/drawing/2014/main" id="{2F0F3E1A-88BE-49CD-8CEA-2189F4D582D3}"/>
              </a:ext>
            </a:extLst>
          </p:cNvPr>
          <p:cNvSpPr/>
          <p:nvPr/>
        </p:nvSpPr>
        <p:spPr>
          <a:xfrm>
            <a:off x="4519539" y="2829554"/>
            <a:ext cx="1051891" cy="1446550"/>
          </a:xfrm>
          <a:prstGeom prst="rect">
            <a:avLst/>
          </a:prstGeom>
        </p:spPr>
        <p:txBody>
          <a:bodyPr wrap="none">
            <a:spAutoFit/>
          </a:bodyPr>
          <a:lstStyle/>
          <a:p>
            <a:r>
              <a:rPr lang="en-US" sz="8800" dirty="0">
                <a:sym typeface="Symbol" panose="05050102010706020507" pitchFamily="18" charset="2"/>
              </a:rPr>
              <a:t></a:t>
            </a:r>
            <a:endParaRPr lang="en-US" sz="8800" dirty="0"/>
          </a:p>
        </p:txBody>
      </p:sp>
      <p:sp>
        <p:nvSpPr>
          <p:cNvPr id="15" name="Hình chữ nhật 14">
            <a:extLst>
              <a:ext uri="{FF2B5EF4-FFF2-40B4-BE49-F238E27FC236}">
                <a16:creationId xmlns:a16="http://schemas.microsoft.com/office/drawing/2014/main" id="{D7081FA6-A2C9-486E-B5D9-857971AF69A1}"/>
              </a:ext>
            </a:extLst>
          </p:cNvPr>
          <p:cNvSpPr/>
          <p:nvPr/>
        </p:nvSpPr>
        <p:spPr>
          <a:xfrm>
            <a:off x="7660244" y="2755709"/>
            <a:ext cx="803425" cy="1446550"/>
          </a:xfrm>
          <a:prstGeom prst="rect">
            <a:avLst/>
          </a:prstGeom>
        </p:spPr>
        <p:txBody>
          <a:bodyPr wrap="none">
            <a:spAutoFit/>
          </a:bodyPr>
          <a:lstStyle/>
          <a:p>
            <a:r>
              <a:rPr lang="en-US" sz="8800" dirty="0">
                <a:sym typeface="Symbol" panose="05050102010706020507" pitchFamily="18" charset="2"/>
              </a:rPr>
              <a:t></a:t>
            </a:r>
            <a:endParaRPr lang="en-US" sz="8800" dirty="0"/>
          </a:p>
        </p:txBody>
      </p:sp>
    </p:spTree>
    <p:extLst>
      <p:ext uri="{BB962C8B-B14F-4D97-AF65-F5344CB8AC3E}">
        <p14:creationId xmlns:p14="http://schemas.microsoft.com/office/powerpoint/2010/main" val="112333638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êu đề 8">
            <a:extLst>
              <a:ext uri="{FF2B5EF4-FFF2-40B4-BE49-F238E27FC236}">
                <a16:creationId xmlns:a16="http://schemas.microsoft.com/office/drawing/2014/main" id="{20FF923E-5A69-405C-B176-7EB46D7842F4}"/>
              </a:ext>
            </a:extLst>
          </p:cNvPr>
          <p:cNvSpPr>
            <a:spLocks noGrp="1"/>
          </p:cNvSpPr>
          <p:nvPr>
            <p:ph type="title"/>
          </p:nvPr>
        </p:nvSpPr>
        <p:spPr/>
        <p:txBody>
          <a:bodyPr/>
          <a:lstStyle/>
          <a:p>
            <a:r>
              <a:rPr lang="en-US" dirty="0" err="1"/>
              <a:t>Độ</a:t>
            </a:r>
            <a:r>
              <a:rPr lang="en-US" dirty="0"/>
              <a:t> </a:t>
            </a:r>
            <a:r>
              <a:rPr lang="en-US" dirty="0" err="1"/>
              <a:t>đo</a:t>
            </a:r>
            <a:r>
              <a:rPr lang="en-US" dirty="0"/>
              <a:t> - SSIM</a:t>
            </a:r>
          </a:p>
        </p:txBody>
      </p:sp>
      <mc:AlternateContent xmlns:mc="http://schemas.openxmlformats.org/markup-compatibility/2006" xmlns:a14="http://schemas.microsoft.com/office/drawing/2010/main">
        <mc:Choice Requires="a14">
          <p:sp>
            <p:nvSpPr>
              <p:cNvPr id="2" name="Chỗ dành sẵn cho Nội dung 1">
                <a:extLst>
                  <a:ext uri="{FF2B5EF4-FFF2-40B4-BE49-F238E27FC236}">
                    <a16:creationId xmlns:a16="http://schemas.microsoft.com/office/drawing/2014/main" id="{A49BB5C9-62F4-4E96-AEB7-8E4F5A8D67A3}"/>
                  </a:ext>
                </a:extLst>
              </p:cNvPr>
              <p:cNvSpPr>
                <a:spLocks noGrp="1"/>
              </p:cNvSpPr>
              <p:nvPr>
                <p:ph idx="1"/>
              </p:nvPr>
            </p:nvSpPr>
            <p:spPr>
              <a:xfrm>
                <a:off x="609600" y="1600200"/>
                <a:ext cx="10972800" cy="4495799"/>
              </a:xfrm>
            </p:spPr>
            <p:txBody>
              <a:bodyPr/>
              <a:lstStyle/>
              <a:p>
                <a:r>
                  <a:rPr lang="en-US" dirty="0"/>
                  <a:t>SSIM (</a:t>
                </a:r>
                <a:r>
                  <a:rPr lang="en-US" dirty="0" err="1"/>
                  <a:t>tructural</a:t>
                </a:r>
                <a:r>
                  <a:rPr lang="en-US" dirty="0"/>
                  <a:t> similarity index measure): </a:t>
                </a:r>
                <a:r>
                  <a:rPr lang="en-US" dirty="0" err="1"/>
                  <a:t>là</a:t>
                </a:r>
                <a:r>
                  <a:rPr lang="en-US" dirty="0"/>
                  <a:t> </a:t>
                </a:r>
                <a:r>
                  <a:rPr lang="en-US" dirty="0" err="1"/>
                  <a:t>một</a:t>
                </a:r>
                <a:r>
                  <a:rPr lang="en-US" dirty="0"/>
                  <a:t> </a:t>
                </a:r>
                <a:r>
                  <a:rPr lang="en-US" dirty="0" err="1"/>
                  <a:t>độ</a:t>
                </a:r>
                <a:r>
                  <a:rPr lang="en-US" dirty="0"/>
                  <a:t> </a:t>
                </a:r>
                <a:r>
                  <a:rPr lang="en-US" dirty="0" err="1"/>
                  <a:t>đo</a:t>
                </a:r>
                <a:r>
                  <a:rPr lang="en-US" dirty="0"/>
                  <a:t> </a:t>
                </a:r>
                <a:r>
                  <a:rPr lang="en-US" dirty="0" err="1"/>
                  <a:t>sự</a:t>
                </a:r>
                <a:r>
                  <a:rPr lang="en-US" dirty="0"/>
                  <a:t> </a:t>
                </a:r>
                <a:r>
                  <a:rPr lang="en-US" dirty="0" err="1"/>
                  <a:t>tương</a:t>
                </a:r>
                <a:r>
                  <a:rPr lang="en-US" dirty="0"/>
                  <a:t> </a:t>
                </a:r>
                <a:r>
                  <a:rPr lang="en-US" dirty="0" err="1"/>
                  <a:t>đồng</a:t>
                </a:r>
                <a:r>
                  <a:rPr lang="en-US" dirty="0"/>
                  <a:t> </a:t>
                </a:r>
                <a:r>
                  <a:rPr lang="en-US" dirty="0" err="1"/>
                  <a:t>cấu</a:t>
                </a:r>
                <a:r>
                  <a:rPr lang="en-US" dirty="0"/>
                  <a:t> </a:t>
                </a:r>
                <a:r>
                  <a:rPr lang="en-US" dirty="0" err="1"/>
                  <a:t>trúc</a:t>
                </a:r>
                <a:r>
                  <a:rPr lang="en-US" dirty="0"/>
                  <a:t> </a:t>
                </a:r>
                <a:r>
                  <a:rPr lang="en-US" dirty="0" err="1"/>
                  <a:t>giữa</a:t>
                </a:r>
                <a:r>
                  <a:rPr lang="en-US" dirty="0"/>
                  <a:t> </a:t>
                </a:r>
                <a:r>
                  <a:rPr lang="en-US" dirty="0" err="1"/>
                  <a:t>hình</a:t>
                </a:r>
                <a:r>
                  <a:rPr lang="en-US" dirty="0"/>
                  <a:t> </a:t>
                </a:r>
                <a:r>
                  <a:rPr lang="en-US" dirty="0" err="1"/>
                  <a:t>ảnh</a:t>
                </a:r>
                <a:r>
                  <a:rPr lang="en-US" dirty="0"/>
                  <a:t> </a:t>
                </a:r>
                <a:r>
                  <a:rPr lang="en-US" dirty="0" err="1"/>
                  <a:t>bị</a:t>
                </a:r>
                <a:r>
                  <a:rPr lang="en-US" dirty="0"/>
                  <a:t> </a:t>
                </a:r>
                <a:r>
                  <a:rPr lang="en-US" dirty="0" err="1"/>
                  <a:t>thay</a:t>
                </a:r>
                <a:r>
                  <a:rPr lang="en-US" dirty="0"/>
                  <a:t> </a:t>
                </a:r>
                <a:r>
                  <a:rPr lang="en-US" dirty="0" err="1"/>
                  <a:t>đổi</a:t>
                </a:r>
                <a:r>
                  <a:rPr lang="en-US" dirty="0"/>
                  <a:t> </a:t>
                </a:r>
                <a:r>
                  <a:rPr lang="en-US" dirty="0" err="1"/>
                  <a:t>cấu</a:t>
                </a:r>
                <a:r>
                  <a:rPr lang="en-US" dirty="0"/>
                  <a:t> </a:t>
                </a:r>
                <a:r>
                  <a:rPr lang="en-US" dirty="0" err="1"/>
                  <a:t>trúc</a:t>
                </a:r>
                <a:r>
                  <a:rPr lang="en-US" dirty="0"/>
                  <a:t>, </a:t>
                </a:r>
                <a:r>
                  <a:rPr lang="en-US" dirty="0" err="1"/>
                  <a:t>ánh</a:t>
                </a:r>
                <a:r>
                  <a:rPr lang="en-US" dirty="0"/>
                  <a:t> </a:t>
                </a:r>
                <a:r>
                  <a:rPr lang="en-US" dirty="0" err="1"/>
                  <a:t>sáng</a:t>
                </a:r>
                <a:r>
                  <a:rPr lang="en-US" dirty="0"/>
                  <a:t>, </a:t>
                </a:r>
                <a:r>
                  <a:rPr lang="en-US" dirty="0" err="1"/>
                  <a:t>suy</a:t>
                </a:r>
                <a:r>
                  <a:rPr lang="en-US" dirty="0"/>
                  <a:t> </a:t>
                </a:r>
                <a:r>
                  <a:rPr lang="en-US" dirty="0" err="1"/>
                  <a:t>giảm</a:t>
                </a:r>
                <a:r>
                  <a:rPr lang="en-US" dirty="0"/>
                  <a:t> </a:t>
                </a:r>
                <a:r>
                  <a:rPr lang="en-US" dirty="0" err="1"/>
                  <a:t>thông</a:t>
                </a:r>
                <a:r>
                  <a:rPr lang="en-US" dirty="0"/>
                  <a:t> tin </a:t>
                </a:r>
                <a:r>
                  <a:rPr lang="en-US" dirty="0" err="1"/>
                  <a:t>với</a:t>
                </a:r>
                <a:r>
                  <a:rPr lang="en-US" dirty="0"/>
                  <a:t> </a:t>
                </a:r>
                <a:r>
                  <a:rPr lang="en-US" dirty="0" err="1"/>
                  <a:t>hình</a:t>
                </a:r>
                <a:r>
                  <a:rPr lang="en-US" dirty="0"/>
                  <a:t> </a:t>
                </a:r>
                <a:r>
                  <a:rPr lang="en-US" dirty="0" err="1"/>
                  <a:t>ảnh</a:t>
                </a:r>
                <a:r>
                  <a:rPr lang="en-US" dirty="0"/>
                  <a:t> </a:t>
                </a:r>
                <a:r>
                  <a:rPr lang="en-US" dirty="0" err="1"/>
                  <a:t>gốc</a:t>
                </a:r>
                <a:r>
                  <a:rPr lang="en-US" dirty="0"/>
                  <a:t> </a:t>
                </a:r>
                <a:r>
                  <a:rPr lang="en-US" dirty="0" err="1"/>
                  <a:t>cần</a:t>
                </a:r>
                <a:r>
                  <a:rPr lang="en-US" dirty="0"/>
                  <a:t> </a:t>
                </a:r>
                <a:r>
                  <a:rPr lang="en-US" dirty="0" err="1"/>
                  <a:t>xét</a:t>
                </a:r>
                <a:r>
                  <a:rPr lang="en-US" dirty="0"/>
                  <a:t>.</a:t>
                </a:r>
              </a:p>
              <a:p>
                <a14:m>
                  <m:oMath xmlns:m="http://schemas.openxmlformats.org/officeDocument/2006/math">
                    <m:r>
                      <a:rPr lang="en-US" b="0" i="1" smtClean="0">
                        <a:solidFill>
                          <a:srgbClr val="FF0000"/>
                        </a:solidFill>
                        <a:latin typeface="Cambria Math" panose="02040503050406030204" pitchFamily="18" charset="0"/>
                      </a:rPr>
                      <m:t>𝑆𝑆𝐼𝑀</m:t>
                    </m:r>
                    <m:r>
                      <a:rPr lang="en-US" b="0" i="1" smtClean="0">
                        <a:solidFill>
                          <a:srgbClr val="FF0000"/>
                        </a:solidFill>
                        <a:latin typeface="Cambria Math" panose="02040503050406030204" pitchFamily="18" charset="0"/>
                      </a:rPr>
                      <m:t>=</m:t>
                    </m:r>
                    <m:f>
                      <m:fPr>
                        <m:ctrlPr>
                          <a:rPr lang="en-US" b="0" i="1" smtClean="0">
                            <a:solidFill>
                              <a:srgbClr val="FF0000"/>
                            </a:solidFill>
                            <a:latin typeface="Cambria Math" panose="02040503050406030204" pitchFamily="18" charset="0"/>
                          </a:rPr>
                        </m:ctrlPr>
                      </m:fPr>
                      <m:num>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2</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𝜇</m:t>
                                </m:r>
                              </m:e>
                              <m:sub>
                                <m:r>
                                  <a:rPr lang="en-US" b="0" i="1" smtClean="0">
                                    <a:solidFill>
                                      <a:srgbClr val="FF0000"/>
                                    </a:solidFill>
                                    <a:latin typeface="Cambria Math" panose="02040503050406030204" pitchFamily="18" charset="0"/>
                                  </a:rPr>
                                  <m:t>𝑥</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𝜇</m:t>
                                </m:r>
                              </m:e>
                              <m:sub>
                                <m:r>
                                  <a:rPr lang="en-US" b="0" i="1" smtClean="0">
                                    <a:solidFill>
                                      <a:srgbClr val="FF0000"/>
                                    </a:solidFill>
                                    <a:latin typeface="Cambria Math" panose="02040503050406030204" pitchFamily="18" charset="0"/>
                                    <a:ea typeface="Cambria Math" panose="02040503050406030204" pitchFamily="18" charset="0"/>
                                  </a:rPr>
                                  <m:t>𝑦</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𝑐</m:t>
                                </m:r>
                              </m:e>
                              <m:sub>
                                <m:r>
                                  <a:rPr lang="en-US" b="0" i="1" smtClean="0">
                                    <a:solidFill>
                                      <a:srgbClr val="FF0000"/>
                                    </a:solidFill>
                                    <a:latin typeface="Cambria Math" panose="02040503050406030204" pitchFamily="18" charset="0"/>
                                  </a:rPr>
                                  <m:t>1</m:t>
                                </m:r>
                              </m:sub>
                            </m:sSub>
                          </m:e>
                        </m:d>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2</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𝜎</m:t>
                                </m:r>
                              </m:e>
                              <m:sub>
                                <m:r>
                                  <a:rPr lang="en-US" b="0" i="1" smtClean="0">
                                    <a:solidFill>
                                      <a:srgbClr val="FF0000"/>
                                    </a:solidFill>
                                    <a:latin typeface="Cambria Math" panose="02040503050406030204" pitchFamily="18" charset="0"/>
                                  </a:rPr>
                                  <m:t>𝑥𝑦</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𝑐</m:t>
                                </m:r>
                              </m:e>
                              <m:sub>
                                <m:r>
                                  <a:rPr lang="en-US" b="0" i="1" smtClean="0">
                                    <a:solidFill>
                                      <a:srgbClr val="FF0000"/>
                                    </a:solidFill>
                                    <a:latin typeface="Cambria Math" panose="02040503050406030204" pitchFamily="18" charset="0"/>
                                  </a:rPr>
                                  <m:t>2</m:t>
                                </m:r>
                              </m:sub>
                            </m:sSub>
                          </m:e>
                        </m:d>
                      </m:num>
                      <m:den>
                        <m:d>
                          <m:dPr>
                            <m:ctrlPr>
                              <a:rPr lang="en-US" b="0" i="1" smtClean="0">
                                <a:solidFill>
                                  <a:srgbClr val="FF0000"/>
                                </a:solidFill>
                                <a:latin typeface="Cambria Math" panose="02040503050406030204" pitchFamily="18" charset="0"/>
                              </a:rPr>
                            </m:ctrlPr>
                          </m:dPr>
                          <m:e>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ea typeface="Cambria Math" panose="02040503050406030204" pitchFamily="18" charset="0"/>
                                  </a:rPr>
                                  <m:t>𝜇</m:t>
                                </m:r>
                              </m:e>
                              <m:sub>
                                <m:r>
                                  <a:rPr lang="en-US" b="0" i="1" smtClean="0">
                                    <a:solidFill>
                                      <a:srgbClr val="FF0000"/>
                                    </a:solidFill>
                                    <a:latin typeface="Cambria Math" panose="02040503050406030204" pitchFamily="18" charset="0"/>
                                  </a:rPr>
                                  <m:t>𝑥</m:t>
                                </m:r>
                              </m:sub>
                              <m:sup>
                                <m:r>
                                  <a:rPr lang="en-US" b="0" i="1" smtClean="0">
                                    <a:solidFill>
                                      <a:srgbClr val="FF0000"/>
                                    </a:solidFill>
                                    <a:latin typeface="Cambria Math" panose="02040503050406030204" pitchFamily="18" charset="0"/>
                                  </a:rPr>
                                  <m:t>2</m:t>
                                </m:r>
                              </m:sup>
                            </m:sSubSup>
                            <m:r>
                              <a:rPr lang="en-US" b="0" i="1" smtClean="0">
                                <a:solidFill>
                                  <a:srgbClr val="FF0000"/>
                                </a:solidFill>
                                <a:latin typeface="Cambria Math" panose="02040503050406030204" pitchFamily="18" charset="0"/>
                              </a:rPr>
                              <m:t>+</m:t>
                            </m:r>
                            <m:sSubSup>
                              <m:sSubSupPr>
                                <m:ctrlPr>
                                  <a:rPr lang="en-US" b="0" i="1" smtClean="0">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ea typeface="Cambria Math" panose="02040503050406030204" pitchFamily="18" charset="0"/>
                                  </a:rPr>
                                  <m:t>𝜇</m:t>
                                </m:r>
                              </m:e>
                              <m:sub>
                                <m:r>
                                  <a:rPr lang="en-US" b="0" i="1" smtClean="0">
                                    <a:solidFill>
                                      <a:srgbClr val="FF0000"/>
                                    </a:solidFill>
                                    <a:latin typeface="Cambria Math" panose="02040503050406030204" pitchFamily="18" charset="0"/>
                                  </a:rPr>
                                  <m:t>𝑦</m:t>
                                </m:r>
                              </m:sub>
                              <m:sup>
                                <m:r>
                                  <a:rPr lang="en-US" b="0" i="1" smtClean="0">
                                    <a:solidFill>
                                      <a:srgbClr val="FF0000"/>
                                    </a:solidFill>
                                    <a:latin typeface="Cambria Math" panose="02040503050406030204" pitchFamily="18" charset="0"/>
                                  </a:rPr>
                                  <m:t>2</m:t>
                                </m:r>
                              </m:sup>
                            </m:sSubSup>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𝑐</m:t>
                                </m:r>
                              </m:e>
                              <m:sub>
                                <m:r>
                                  <a:rPr lang="en-US" i="1">
                                    <a:solidFill>
                                      <a:srgbClr val="FF0000"/>
                                    </a:solidFill>
                                    <a:latin typeface="Cambria Math" panose="02040503050406030204" pitchFamily="18" charset="0"/>
                                  </a:rPr>
                                  <m:t>1</m:t>
                                </m:r>
                              </m:sub>
                            </m:sSub>
                          </m:e>
                        </m:d>
                        <m:d>
                          <m:dPr>
                            <m:ctrlPr>
                              <a:rPr lang="en-US" b="0" i="1" smtClean="0">
                                <a:solidFill>
                                  <a:srgbClr val="FF0000"/>
                                </a:solidFill>
                                <a:latin typeface="Cambria Math" panose="02040503050406030204" pitchFamily="18" charset="0"/>
                              </a:rPr>
                            </m:ctrlPr>
                          </m:dPr>
                          <m:e>
                            <m:sSubSup>
                              <m:sSubSupPr>
                                <m:ctrlPr>
                                  <a:rPr lang="en-US" i="1">
                                    <a:solidFill>
                                      <a:srgbClr val="FF0000"/>
                                    </a:solidFill>
                                    <a:latin typeface="Cambria Math" panose="02040503050406030204" pitchFamily="18" charset="0"/>
                                    <a:ea typeface="Cambria Math" panose="02040503050406030204" pitchFamily="18" charset="0"/>
                                  </a:rPr>
                                </m:ctrlPr>
                              </m:sSubSupPr>
                              <m:e>
                                <m:r>
                                  <a:rPr lang="en-US" i="1">
                                    <a:solidFill>
                                      <a:srgbClr val="FF0000"/>
                                    </a:solidFill>
                                    <a:latin typeface="Cambria Math" panose="02040503050406030204" pitchFamily="18" charset="0"/>
                                    <a:ea typeface="Cambria Math" panose="02040503050406030204" pitchFamily="18" charset="0"/>
                                  </a:rPr>
                                  <m:t>𝜎</m:t>
                                </m:r>
                              </m:e>
                              <m:sub>
                                <m:r>
                                  <a:rPr lang="en-US" b="0" i="1" smtClean="0">
                                    <a:solidFill>
                                      <a:srgbClr val="FF0000"/>
                                    </a:solidFill>
                                    <a:latin typeface="Cambria Math" panose="02040503050406030204" pitchFamily="18" charset="0"/>
                                    <a:ea typeface="Cambria Math" panose="02040503050406030204" pitchFamily="18" charset="0"/>
                                  </a:rPr>
                                  <m:t>𝑥</m:t>
                                </m:r>
                              </m:sub>
                              <m:sup>
                                <m:r>
                                  <a:rPr lang="en-US" b="0" i="1" smtClean="0">
                                    <a:solidFill>
                                      <a:srgbClr val="FF0000"/>
                                    </a:solidFill>
                                    <a:latin typeface="Cambria Math" panose="02040503050406030204" pitchFamily="18" charset="0"/>
                                    <a:ea typeface="Cambria Math" panose="02040503050406030204" pitchFamily="18" charset="0"/>
                                  </a:rPr>
                                  <m:t>2</m:t>
                                </m:r>
                              </m:sup>
                            </m:sSubSup>
                            <m:r>
                              <a:rPr lang="en-US" b="0" i="1" smtClean="0">
                                <a:solidFill>
                                  <a:srgbClr val="FF0000"/>
                                </a:solidFill>
                                <a:latin typeface="Cambria Math" panose="02040503050406030204" pitchFamily="18" charset="0"/>
                                <a:ea typeface="Cambria Math" panose="02040503050406030204" pitchFamily="18" charset="0"/>
                              </a:rPr>
                              <m:t>+</m:t>
                            </m:r>
                            <m:sSubSup>
                              <m:sSubSupPr>
                                <m:ctrlPr>
                                  <a:rPr lang="en-US" i="1">
                                    <a:solidFill>
                                      <a:srgbClr val="FF0000"/>
                                    </a:solidFill>
                                    <a:latin typeface="Cambria Math" panose="02040503050406030204" pitchFamily="18" charset="0"/>
                                    <a:ea typeface="Cambria Math" panose="02040503050406030204" pitchFamily="18" charset="0"/>
                                  </a:rPr>
                                </m:ctrlPr>
                              </m:sSubSupPr>
                              <m:e>
                                <m:r>
                                  <a:rPr lang="en-US" i="1">
                                    <a:solidFill>
                                      <a:srgbClr val="FF0000"/>
                                    </a:solidFill>
                                    <a:latin typeface="Cambria Math" panose="02040503050406030204" pitchFamily="18" charset="0"/>
                                    <a:ea typeface="Cambria Math" panose="02040503050406030204" pitchFamily="18" charset="0"/>
                                  </a:rPr>
                                  <m:t>𝜎</m:t>
                                </m:r>
                              </m:e>
                              <m:sub>
                                <m:r>
                                  <a:rPr lang="en-US" b="0" i="1" smtClean="0">
                                    <a:solidFill>
                                      <a:srgbClr val="FF0000"/>
                                    </a:solidFill>
                                    <a:latin typeface="Cambria Math" panose="02040503050406030204" pitchFamily="18" charset="0"/>
                                    <a:ea typeface="Cambria Math" panose="02040503050406030204" pitchFamily="18" charset="0"/>
                                  </a:rPr>
                                  <m:t>𝑦</m:t>
                                </m:r>
                              </m:sub>
                              <m:sup>
                                <m:r>
                                  <a:rPr lang="en-US" i="1">
                                    <a:solidFill>
                                      <a:srgbClr val="FF0000"/>
                                    </a:solidFill>
                                    <a:latin typeface="Cambria Math" panose="02040503050406030204" pitchFamily="18" charset="0"/>
                                    <a:ea typeface="Cambria Math" panose="02040503050406030204" pitchFamily="18" charset="0"/>
                                  </a:rPr>
                                  <m:t>2</m:t>
                                </m:r>
                              </m:sup>
                            </m:sSubSup>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𝑐</m:t>
                                </m:r>
                              </m:e>
                              <m:sub>
                                <m:r>
                                  <a:rPr lang="en-US" i="1">
                                    <a:solidFill>
                                      <a:srgbClr val="FF0000"/>
                                    </a:solidFill>
                                    <a:latin typeface="Cambria Math" panose="02040503050406030204" pitchFamily="18" charset="0"/>
                                  </a:rPr>
                                  <m:t>2</m:t>
                                </m:r>
                              </m:sub>
                            </m:sSub>
                          </m:e>
                        </m:d>
                      </m:den>
                    </m:f>
                  </m:oMath>
                </a14:m>
                <a:endParaRPr lang="en-US" b="0" dirty="0">
                  <a:solidFill>
                    <a:srgbClr val="FF0000"/>
                  </a:solidFill>
                </a:endParaRPr>
              </a:p>
            </p:txBody>
          </p:sp>
        </mc:Choice>
        <mc:Fallback xmlns="">
          <p:sp>
            <p:nvSpPr>
              <p:cNvPr id="2" name="Chỗ dành sẵn cho Nội dung 1">
                <a:extLst>
                  <a:ext uri="{FF2B5EF4-FFF2-40B4-BE49-F238E27FC236}">
                    <a16:creationId xmlns:a16="http://schemas.microsoft.com/office/drawing/2014/main" id="{A49BB5C9-62F4-4E96-AEB7-8E4F5A8D67A3}"/>
                  </a:ext>
                </a:extLst>
              </p:cNvPr>
              <p:cNvSpPr>
                <a:spLocks noGrp="1" noRot="1" noChangeAspect="1" noMove="1" noResize="1" noEditPoints="1" noAdjustHandles="1" noChangeArrowheads="1" noChangeShapeType="1" noTextEdit="1"/>
              </p:cNvSpPr>
              <p:nvPr>
                <p:ph idx="1"/>
              </p:nvPr>
            </p:nvSpPr>
            <p:spPr>
              <a:xfrm>
                <a:off x="609600" y="1600200"/>
                <a:ext cx="10972800" cy="4495799"/>
              </a:xfrm>
              <a:blipFill>
                <a:blip r:embed="rId3"/>
                <a:stretch>
                  <a:fillRect l="-1000" t="-1493"/>
                </a:stretch>
              </a:blipFill>
            </p:spPr>
            <p:txBody>
              <a:bodyPr/>
              <a:lstStyle/>
              <a:p>
                <a:r>
                  <a:rPr lang="en-US">
                    <a:noFill/>
                  </a:rPr>
                  <a:t> </a:t>
                </a:r>
              </a:p>
            </p:txBody>
          </p:sp>
        </mc:Fallback>
      </mc:AlternateContent>
    </p:spTree>
    <p:extLst>
      <p:ext uri="{BB962C8B-B14F-4D97-AF65-F5344CB8AC3E}">
        <p14:creationId xmlns:p14="http://schemas.microsoft.com/office/powerpoint/2010/main" val="420981181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êu đề 8">
            <a:extLst>
              <a:ext uri="{FF2B5EF4-FFF2-40B4-BE49-F238E27FC236}">
                <a16:creationId xmlns:a16="http://schemas.microsoft.com/office/drawing/2014/main" id="{20FF923E-5A69-405C-B176-7EB46D7842F4}"/>
              </a:ext>
            </a:extLst>
          </p:cNvPr>
          <p:cNvSpPr>
            <a:spLocks noGrp="1"/>
          </p:cNvSpPr>
          <p:nvPr>
            <p:ph type="title"/>
          </p:nvPr>
        </p:nvSpPr>
        <p:spPr/>
        <p:txBody>
          <a:bodyPr/>
          <a:lstStyle/>
          <a:p>
            <a:r>
              <a:rPr lang="en-US" dirty="0" err="1"/>
              <a:t>Độ</a:t>
            </a:r>
            <a:r>
              <a:rPr lang="en-US" dirty="0"/>
              <a:t> </a:t>
            </a:r>
            <a:r>
              <a:rPr lang="en-US" dirty="0" err="1"/>
              <a:t>đo</a:t>
            </a:r>
            <a:r>
              <a:rPr lang="en-US" dirty="0"/>
              <a:t> - SSIM</a:t>
            </a:r>
          </a:p>
        </p:txBody>
      </p:sp>
      <mc:AlternateContent xmlns:mc="http://schemas.openxmlformats.org/markup-compatibility/2006" xmlns:a14="http://schemas.microsoft.com/office/drawing/2010/main">
        <mc:Choice Requires="a14">
          <p:sp>
            <p:nvSpPr>
              <p:cNvPr id="2" name="Chỗ dành sẵn cho Nội dung 1">
                <a:extLst>
                  <a:ext uri="{FF2B5EF4-FFF2-40B4-BE49-F238E27FC236}">
                    <a16:creationId xmlns:a16="http://schemas.microsoft.com/office/drawing/2014/main" id="{A49BB5C9-62F4-4E96-AEB7-8E4F5A8D67A3}"/>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𝑆𝑆𝐼𝑀</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𝑥</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
                          <m:dPr>
                            <m:ctrlPr>
                              <a:rPr lang="en-US" b="0" i="1" smtClean="0">
                                <a:latin typeface="Cambria Math" panose="02040503050406030204" pitchFamily="18" charset="0"/>
                              </a:rPr>
                            </m:ctrlPr>
                          </m:dPr>
                          <m:e>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𝑥𝑦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num>
                      <m:den>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e>
                        </m:d>
                        <m:d>
                          <m:dPr>
                            <m:ctrlPr>
                              <a:rPr lang="en-US" b="0" i="1" smtClean="0">
                                <a:latin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𝑥</m:t>
                                </m:r>
                              </m:sub>
                              <m:sup>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𝑦</m:t>
                                </m:r>
                              </m:sub>
                              <m:sup>
                                <m:r>
                                  <a:rPr lang="en-US" i="1">
                                    <a:latin typeface="Cambria Math" panose="02040503050406030204" pitchFamily="18" charset="0"/>
                                    <a:ea typeface="Cambria Math" panose="02040503050406030204" pitchFamily="18" charset="0"/>
                                  </a:rPr>
                                  <m:t>2</m:t>
                                </m:r>
                              </m:sup>
                            </m:sSubSup>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𝑐</m:t>
                                </m:r>
                              </m:e>
                              <m:sub>
                                <m:r>
                                  <a:rPr lang="en-US" i="1">
                                    <a:latin typeface="Cambria Math" panose="02040503050406030204" pitchFamily="18" charset="0"/>
                                  </a:rPr>
                                  <m:t>2</m:t>
                                </m:r>
                              </m:sub>
                            </m:sSub>
                          </m:e>
                        </m:d>
                      </m:den>
                    </m:f>
                  </m:oMath>
                </a14:m>
                <a:endParaRPr lang="en-US" b="0" dirty="0"/>
              </a:p>
              <a:p>
                <a:pPr lvl="1"/>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𝜇</m:t>
                        </m:r>
                      </m:e>
                      <m:sub>
                        <m:r>
                          <a:rPr lang="en-US" b="0" i="1" smtClean="0">
                            <a:solidFill>
                              <a:srgbClr val="FF0000"/>
                            </a:solidFill>
                            <a:latin typeface="Cambria Math" panose="02040503050406030204" pitchFamily="18" charset="0"/>
                          </a:rPr>
                          <m:t>𝑥</m:t>
                        </m:r>
                      </m:sub>
                    </m:sSub>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𝜇</m:t>
                        </m:r>
                      </m:e>
                      <m:sub>
                        <m:r>
                          <a:rPr lang="en-US" b="0" i="1" smtClean="0">
                            <a:solidFill>
                              <a:srgbClr val="FF0000"/>
                            </a:solidFill>
                            <a:latin typeface="Cambria Math" panose="02040503050406030204" pitchFamily="18" charset="0"/>
                            <a:ea typeface="Cambria Math" panose="02040503050406030204" pitchFamily="18" charset="0"/>
                          </a:rPr>
                          <m:t>𝑦</m:t>
                        </m:r>
                      </m:sub>
                    </m:sSub>
                    <m:r>
                      <a:rPr lang="en-US" b="0" i="1" smtClean="0">
                        <a:solidFill>
                          <a:srgbClr val="FF0000"/>
                        </a:solidFill>
                        <a:latin typeface="Cambria Math" panose="02040503050406030204" pitchFamily="18" charset="0"/>
                      </a:rPr>
                      <m:t> </m:t>
                    </m:r>
                  </m:oMath>
                </a14:m>
                <a:r>
                  <a:rPr lang="en-US" dirty="0" err="1">
                    <a:solidFill>
                      <a:srgbClr val="FF0000"/>
                    </a:solidFill>
                  </a:rPr>
                  <a:t>là</a:t>
                </a:r>
                <a:r>
                  <a:rPr lang="en-US" dirty="0">
                    <a:solidFill>
                      <a:srgbClr val="FF0000"/>
                    </a:solidFill>
                  </a:rPr>
                  <a:t> </a:t>
                </a:r>
                <a:r>
                  <a:rPr lang="en-US" dirty="0" err="1">
                    <a:solidFill>
                      <a:srgbClr val="FF0000"/>
                    </a:solidFill>
                  </a:rPr>
                  <a:t>các</a:t>
                </a:r>
                <a:r>
                  <a:rPr lang="en-US" dirty="0">
                    <a:solidFill>
                      <a:srgbClr val="FF0000"/>
                    </a:solidFill>
                  </a:rPr>
                  <a:t> </a:t>
                </a:r>
                <a:r>
                  <a:rPr lang="en-US" dirty="0" err="1">
                    <a:solidFill>
                      <a:srgbClr val="FF0000"/>
                    </a:solidFill>
                  </a:rPr>
                  <a:t>giá</a:t>
                </a:r>
                <a:r>
                  <a:rPr lang="en-US" dirty="0">
                    <a:solidFill>
                      <a:srgbClr val="FF0000"/>
                    </a:solidFill>
                  </a:rPr>
                  <a:t> </a:t>
                </a:r>
                <a:r>
                  <a:rPr lang="en-US" dirty="0" err="1">
                    <a:solidFill>
                      <a:srgbClr val="FF0000"/>
                    </a:solidFill>
                  </a:rPr>
                  <a:t>trị</a:t>
                </a:r>
                <a:r>
                  <a:rPr lang="en-US" dirty="0">
                    <a:solidFill>
                      <a:srgbClr val="FF0000"/>
                    </a:solidFill>
                  </a:rPr>
                  <a:t> </a:t>
                </a:r>
                <a:r>
                  <a:rPr lang="en-US" dirty="0" err="1">
                    <a:solidFill>
                      <a:srgbClr val="FF0000"/>
                    </a:solidFill>
                  </a:rPr>
                  <a:t>trung</a:t>
                </a:r>
                <a:r>
                  <a:rPr lang="en-US" dirty="0">
                    <a:solidFill>
                      <a:srgbClr val="FF0000"/>
                    </a:solidFill>
                  </a:rPr>
                  <a:t> </a:t>
                </a:r>
                <a:r>
                  <a:rPr lang="en-US" dirty="0" err="1">
                    <a:solidFill>
                      <a:srgbClr val="FF0000"/>
                    </a:solidFill>
                  </a:rPr>
                  <a:t>bình</a:t>
                </a:r>
                <a:r>
                  <a:rPr lang="en-US" dirty="0">
                    <a:solidFill>
                      <a:srgbClr val="FF0000"/>
                    </a:solidFill>
                  </a:rPr>
                  <a:t> </a:t>
                </a:r>
                <a:r>
                  <a:rPr lang="en-US" dirty="0" err="1">
                    <a:solidFill>
                      <a:srgbClr val="FF0000"/>
                    </a:solidFill>
                  </a:rPr>
                  <a:t>của</a:t>
                </a:r>
                <a:r>
                  <a:rPr lang="en-US" dirty="0">
                    <a:solidFill>
                      <a:srgbClr val="FF0000"/>
                    </a:solidFill>
                  </a:rPr>
                  <a:t> 2 </a:t>
                </a:r>
                <a:r>
                  <a:rPr lang="en-US" dirty="0" err="1">
                    <a:solidFill>
                      <a:srgbClr val="FF0000"/>
                    </a:solidFill>
                  </a:rPr>
                  <a:t>ảnh</a:t>
                </a:r>
                <a:r>
                  <a:rPr lang="en-US" dirty="0">
                    <a:solidFill>
                      <a:srgbClr val="FF0000"/>
                    </a:solidFill>
                  </a:rPr>
                  <a:t> x </a:t>
                </a:r>
                <a:r>
                  <a:rPr lang="en-US" dirty="0" err="1">
                    <a:solidFill>
                      <a:srgbClr val="FF0000"/>
                    </a:solidFill>
                  </a:rPr>
                  <a:t>và</a:t>
                </a:r>
                <a:r>
                  <a:rPr lang="en-US" dirty="0">
                    <a:solidFill>
                      <a:srgbClr val="FF0000"/>
                    </a:solidFill>
                  </a:rPr>
                  <a:t> y.</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𝑥𝑦</m:t>
                        </m:r>
                      </m:sub>
                    </m:sSub>
                  </m:oMath>
                </a14:m>
                <a:r>
                  <a:rPr lang="en-US" b="0" dirty="0"/>
                  <a:t> </a:t>
                </a:r>
                <a:r>
                  <a:rPr lang="en-US" b="0" dirty="0" err="1"/>
                  <a:t>là</a:t>
                </a:r>
                <a:r>
                  <a:rPr lang="en-US" b="0" dirty="0"/>
                  <a:t> </a:t>
                </a:r>
                <a:r>
                  <a:rPr lang="en-US" b="0" dirty="0" err="1"/>
                  <a:t>hiệp</a:t>
                </a:r>
                <a:r>
                  <a:rPr lang="en-US" b="0" dirty="0"/>
                  <a:t> </a:t>
                </a:r>
                <a:r>
                  <a:rPr lang="en-US" b="0" dirty="0" err="1"/>
                  <a:t>phương</a:t>
                </a:r>
                <a:r>
                  <a:rPr lang="en-US" b="0" dirty="0"/>
                  <a:t> </a:t>
                </a:r>
                <a:r>
                  <a:rPr lang="en-US" b="0" dirty="0" err="1"/>
                  <a:t>sai</a:t>
                </a:r>
                <a:r>
                  <a:rPr lang="en-US" b="0" dirty="0"/>
                  <a:t> </a:t>
                </a:r>
                <a:r>
                  <a:rPr lang="en-US" b="0" dirty="0" err="1"/>
                  <a:t>của</a:t>
                </a:r>
                <a:r>
                  <a:rPr lang="en-US" b="0" dirty="0"/>
                  <a:t> 2 </a:t>
                </a:r>
                <a:r>
                  <a:rPr lang="en-US" b="0" dirty="0" err="1"/>
                  <a:t>ảnh</a:t>
                </a:r>
                <a:r>
                  <a:rPr lang="en-US" b="0" dirty="0"/>
                  <a:t> x </a:t>
                </a:r>
                <a:r>
                  <a:rPr lang="en-US" b="0" dirty="0" err="1"/>
                  <a:t>và</a:t>
                </a:r>
                <a:r>
                  <a:rPr lang="en-US" b="0" dirty="0"/>
                  <a:t> y.</a:t>
                </a:r>
              </a:p>
              <a:p>
                <a:pPr lvl="1"/>
                <a14:m>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𝑐</m:t>
                        </m:r>
                      </m:e>
                      <m:sub>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p>
                      <m:sSupPr>
                        <m:ctrlPr>
                          <a:rPr lang="en-US" b="0" i="1" smtClean="0">
                            <a:solidFill>
                              <a:srgbClr val="FF0000"/>
                            </a:solidFill>
                            <a:latin typeface="Cambria Math" panose="02040503050406030204" pitchFamily="18" charset="0"/>
                          </a:rPr>
                        </m:ctrlPr>
                      </m:sSupPr>
                      <m:e>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𝑘</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𝐿</m:t>
                            </m:r>
                          </m:e>
                        </m:d>
                      </m:e>
                      <m:sup>
                        <m:r>
                          <a:rPr lang="en-US" b="0" i="1" smtClean="0">
                            <a:solidFill>
                              <a:srgbClr val="FF0000"/>
                            </a:solidFill>
                            <a:latin typeface="Cambria Math" panose="02040503050406030204" pitchFamily="18" charset="0"/>
                          </a:rPr>
                          <m:t>2</m:t>
                        </m:r>
                      </m:sup>
                    </m:sSup>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𝑐</m:t>
                        </m:r>
                      </m:e>
                      <m:sub>
                        <m:r>
                          <a:rPr lang="en-US" i="1">
                            <a:solidFill>
                              <a:srgbClr val="FF0000"/>
                            </a:solidFill>
                            <a:latin typeface="Cambria Math" panose="02040503050406030204" pitchFamily="18" charset="0"/>
                          </a:rPr>
                          <m:t>2</m:t>
                        </m:r>
                      </m:sub>
                    </m:sSub>
                    <m:r>
                      <a:rPr lang="en-US" b="0" i="1" smtClean="0">
                        <a:solidFill>
                          <a:srgbClr val="FF0000"/>
                        </a:solidFill>
                        <a:latin typeface="Cambria Math" panose="02040503050406030204" pitchFamily="18" charset="0"/>
                      </a:rPr>
                      <m:t>=</m:t>
                    </m:r>
                    <m:sSup>
                      <m:sSupPr>
                        <m:ctrlPr>
                          <a:rPr lang="en-US" i="1">
                            <a:solidFill>
                              <a:srgbClr val="FF0000"/>
                            </a:solidFill>
                            <a:latin typeface="Cambria Math" panose="02040503050406030204" pitchFamily="18" charset="0"/>
                          </a:rPr>
                        </m:ctrlPr>
                      </m:sSupPr>
                      <m:e>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𝑘</m:t>
                                </m:r>
                              </m:e>
                              <m:sub>
                                <m:r>
                                  <a:rPr lang="en-US" b="0" i="1" smtClean="0">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𝐿</m:t>
                            </m:r>
                          </m:e>
                        </m:d>
                      </m:e>
                      <m:sup>
                        <m:r>
                          <a:rPr lang="en-US" i="1">
                            <a:solidFill>
                              <a:srgbClr val="FF0000"/>
                            </a:solidFill>
                            <a:latin typeface="Cambria Math" panose="02040503050406030204" pitchFamily="18" charset="0"/>
                          </a:rPr>
                          <m:t>2</m:t>
                        </m:r>
                      </m:sup>
                    </m:sSup>
                  </m:oMath>
                </a14:m>
                <a:r>
                  <a:rPr lang="en-US" dirty="0">
                    <a:solidFill>
                      <a:srgbClr val="FF0000"/>
                    </a:solidFill>
                  </a:rPr>
                  <a:t>, chose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𝑘</m:t>
                        </m:r>
                      </m:e>
                      <m:sub>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=0.01</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𝑘</m:t>
                        </m:r>
                      </m:e>
                      <m:sub>
                        <m:r>
                          <a:rPr lang="en-US" b="0" i="1" smtClean="0">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=0</m:t>
                    </m:r>
                    <m:r>
                      <a:rPr lang="en-US" b="0"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0</m:t>
                    </m:r>
                    <m:r>
                      <a:rPr lang="en-US" b="0" i="1" smtClean="0">
                        <a:solidFill>
                          <a:srgbClr val="FF0000"/>
                        </a:solidFill>
                        <a:latin typeface="Cambria Math" panose="02040503050406030204" pitchFamily="18" charset="0"/>
                      </a:rPr>
                      <m:t>3</m:t>
                    </m:r>
                  </m:oMath>
                </a14:m>
                <a:r>
                  <a:rPr lang="en-US" dirty="0">
                    <a:solidFill>
                      <a:srgbClr val="FF0000"/>
                    </a:solidFill>
                  </a:rPr>
                  <a:t>,</a:t>
                </a:r>
                <a:r>
                  <a:rPr lang="en-US" dirty="0" err="1">
                    <a:solidFill>
                      <a:srgbClr val="FF0000"/>
                    </a:solidFill>
                  </a:rPr>
                  <a:t>với</a:t>
                </a:r>
                <a:r>
                  <a:rPr lang="en-US" dirty="0">
                    <a:solidFill>
                      <a:srgbClr val="FF0000"/>
                    </a:solidFill>
                  </a:rPr>
                  <a:t> </a:t>
                </a:r>
                <a:r>
                  <a:rPr lang="en-US" dirty="0" err="1">
                    <a:solidFill>
                      <a:srgbClr val="FF0000"/>
                    </a:solidFill>
                  </a:rPr>
                  <a:t>ảnh</a:t>
                </a:r>
                <a:r>
                  <a:rPr lang="en-US" dirty="0">
                    <a:solidFill>
                      <a:srgbClr val="FF0000"/>
                    </a:solidFill>
                  </a:rPr>
                  <a:t> n bit </a:t>
                </a:r>
                <a:r>
                  <a:rPr lang="en-US" dirty="0" err="1">
                    <a:solidFill>
                      <a:srgbClr val="FF0000"/>
                    </a:solidFill>
                  </a:rPr>
                  <a:t>thì</a:t>
                </a:r>
                <a:r>
                  <a:rPr lang="en-US" dirty="0">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𝐿</m:t>
                    </m:r>
                    <m:r>
                      <a:rPr lang="en-US" b="0" i="1" smtClean="0">
                        <a:solidFill>
                          <a:srgbClr val="FF0000"/>
                        </a:solidFill>
                        <a:latin typeface="Cambria Math" panose="02040503050406030204" pitchFamily="18" charset="0"/>
                      </a:rPr>
                      <m:t>=</m:t>
                    </m:r>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2</m:t>
                        </m:r>
                      </m:e>
                      <m:sup>
                        <m:r>
                          <a:rPr lang="en-US" b="0" i="1" smtClean="0">
                            <a:solidFill>
                              <a:srgbClr val="FF0000"/>
                            </a:solidFill>
                            <a:latin typeface="Cambria Math" panose="02040503050406030204" pitchFamily="18" charset="0"/>
                          </a:rPr>
                          <m:t>𝑛</m:t>
                        </m:r>
                      </m:sup>
                    </m:sSup>
                    <m:r>
                      <a:rPr lang="en-US" b="0" i="1" smtClean="0">
                        <a:solidFill>
                          <a:srgbClr val="FF0000"/>
                        </a:solidFill>
                        <a:latin typeface="Cambria Math" panose="02040503050406030204" pitchFamily="18" charset="0"/>
                      </a:rPr>
                      <m:t>−1.</m:t>
                    </m:r>
                  </m:oMath>
                </a14:m>
                <a:endParaRPr lang="en-US" dirty="0">
                  <a:solidFill>
                    <a:srgbClr val="FF0000"/>
                  </a:solidFill>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𝑥</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𝑦</m:t>
                        </m:r>
                      </m:sub>
                    </m:sSub>
                    <m:r>
                      <a:rPr lang="en-US" b="0" i="1" smtClean="0">
                        <a:latin typeface="Cambria Math" panose="02040503050406030204" pitchFamily="18" charset="0"/>
                      </a:rPr>
                      <m:t> </m:t>
                    </m:r>
                  </m:oMath>
                </a14:m>
                <a:r>
                  <a:rPr lang="en-US" dirty="0" err="1"/>
                  <a:t>là</a:t>
                </a:r>
                <a:r>
                  <a:rPr lang="en-US" dirty="0"/>
                  <a:t> </a:t>
                </a:r>
                <a:r>
                  <a:rPr lang="en-US" dirty="0" err="1"/>
                  <a:t>phương</a:t>
                </a:r>
                <a:r>
                  <a:rPr lang="en-US" dirty="0"/>
                  <a:t> </a:t>
                </a:r>
                <a:r>
                  <a:rPr lang="en-US" dirty="0" err="1"/>
                  <a:t>sai</a:t>
                </a:r>
                <a:r>
                  <a:rPr lang="en-US" dirty="0"/>
                  <a:t> </a:t>
                </a:r>
                <a:r>
                  <a:rPr lang="en-US" dirty="0" err="1"/>
                  <a:t>của</a:t>
                </a:r>
                <a:r>
                  <a:rPr lang="en-US" dirty="0"/>
                  <a:t> </a:t>
                </a:r>
                <a:r>
                  <a:rPr lang="en-US" dirty="0" err="1"/>
                  <a:t>ảnh</a:t>
                </a:r>
                <a:r>
                  <a:rPr lang="en-US" dirty="0"/>
                  <a:t> x </a:t>
                </a:r>
                <a:r>
                  <a:rPr lang="en-US" dirty="0" err="1"/>
                  <a:t>và</a:t>
                </a:r>
                <a:r>
                  <a:rPr lang="en-US" dirty="0"/>
                  <a:t> y.</a:t>
                </a:r>
              </a:p>
              <a:p>
                <a:pPr lvl="1"/>
                <a14:m>
                  <m:oMath xmlns:m="http://schemas.openxmlformats.org/officeDocument/2006/math">
                    <m:r>
                      <a:rPr lang="en-US" i="1" dirty="0" smtClean="0">
                        <a:solidFill>
                          <a:srgbClr val="FF0000"/>
                        </a:solidFill>
                        <a:latin typeface="Cambria Math" panose="02040503050406030204" pitchFamily="18" charset="0"/>
                      </a:rPr>
                      <m:t>𝑠𝑠𝑖𝑚</m:t>
                    </m:r>
                    <m:r>
                      <a:rPr lang="en-US" i="1" dirty="0" smtClean="0">
                        <a:solidFill>
                          <a:srgbClr val="FF0000"/>
                        </a:solidFill>
                        <a:latin typeface="Cambria Math" panose="02040503050406030204" pitchFamily="18" charset="0"/>
                        <a:ea typeface="Cambria Math" panose="02040503050406030204" pitchFamily="18" charset="0"/>
                      </a:rPr>
                      <m:t>∈</m:t>
                    </m:r>
                    <m:r>
                      <a:rPr lang="en-US" b="0" i="1" dirty="0" smtClean="0">
                        <a:solidFill>
                          <a:srgbClr val="FF0000"/>
                        </a:solidFill>
                        <a:latin typeface="Cambria Math" panose="02040503050406030204" pitchFamily="18" charset="0"/>
                        <a:ea typeface="Cambria Math" panose="02040503050406030204" pitchFamily="18" charset="0"/>
                      </a:rPr>
                      <m:t>[0,1]</m:t>
                    </m:r>
                  </m:oMath>
                </a14:m>
                <a:r>
                  <a:rPr lang="en-US" dirty="0">
                    <a:solidFill>
                      <a:srgbClr val="FF0000"/>
                    </a:solidFill>
                  </a:rPr>
                  <a:t>, </a:t>
                </a:r>
                <a:r>
                  <a:rPr lang="en-US" dirty="0" err="1">
                    <a:solidFill>
                      <a:srgbClr val="FF0000"/>
                    </a:solidFill>
                  </a:rPr>
                  <a:t>bằng</a:t>
                </a:r>
                <a:r>
                  <a:rPr lang="en-US" dirty="0">
                    <a:solidFill>
                      <a:srgbClr val="FF0000"/>
                    </a:solidFill>
                  </a:rPr>
                  <a:t> </a:t>
                </a:r>
                <a:r>
                  <a:rPr lang="en-US" dirty="0" err="1">
                    <a:solidFill>
                      <a:srgbClr val="FF0000"/>
                    </a:solidFill>
                  </a:rPr>
                  <a:t>không</a:t>
                </a:r>
                <a:r>
                  <a:rPr lang="en-US" dirty="0">
                    <a:solidFill>
                      <a:srgbClr val="FF0000"/>
                    </a:solidFill>
                  </a:rPr>
                  <a:t> </a:t>
                </a:r>
                <a:r>
                  <a:rPr lang="en-US" dirty="0" err="1">
                    <a:solidFill>
                      <a:srgbClr val="FF0000"/>
                    </a:solidFill>
                  </a:rPr>
                  <a:t>là</a:t>
                </a:r>
                <a:r>
                  <a:rPr lang="en-US" dirty="0">
                    <a:solidFill>
                      <a:srgbClr val="FF0000"/>
                    </a:solidFill>
                  </a:rPr>
                  <a:t> </a:t>
                </a:r>
                <a:r>
                  <a:rPr lang="en-US" dirty="0" err="1">
                    <a:solidFill>
                      <a:srgbClr val="FF0000"/>
                    </a:solidFill>
                  </a:rPr>
                  <a:t>không</a:t>
                </a:r>
                <a:r>
                  <a:rPr lang="en-US" dirty="0">
                    <a:solidFill>
                      <a:srgbClr val="FF0000"/>
                    </a:solidFill>
                  </a:rPr>
                  <a:t> </a:t>
                </a:r>
                <a:r>
                  <a:rPr lang="en-US" dirty="0" err="1">
                    <a:solidFill>
                      <a:srgbClr val="FF0000"/>
                    </a:solidFill>
                  </a:rPr>
                  <a:t>có</a:t>
                </a:r>
                <a:r>
                  <a:rPr lang="en-US" dirty="0">
                    <a:solidFill>
                      <a:srgbClr val="FF0000"/>
                    </a:solidFill>
                  </a:rPr>
                  <a:t> </a:t>
                </a:r>
                <a:r>
                  <a:rPr lang="en-US" dirty="0" err="1">
                    <a:solidFill>
                      <a:srgbClr val="FF0000"/>
                    </a:solidFill>
                  </a:rPr>
                  <a:t>sự</a:t>
                </a:r>
                <a:r>
                  <a:rPr lang="en-US" dirty="0">
                    <a:solidFill>
                      <a:srgbClr val="FF0000"/>
                    </a:solidFill>
                  </a:rPr>
                  <a:t> </a:t>
                </a:r>
                <a:r>
                  <a:rPr lang="en-US" dirty="0" err="1">
                    <a:solidFill>
                      <a:srgbClr val="FF0000"/>
                    </a:solidFill>
                  </a:rPr>
                  <a:t>tương</a:t>
                </a:r>
                <a:r>
                  <a:rPr lang="en-US" dirty="0">
                    <a:solidFill>
                      <a:srgbClr val="FF0000"/>
                    </a:solidFill>
                  </a:rPr>
                  <a:t> </a:t>
                </a:r>
                <a:r>
                  <a:rPr lang="en-US" dirty="0" err="1">
                    <a:solidFill>
                      <a:srgbClr val="FF0000"/>
                    </a:solidFill>
                  </a:rPr>
                  <a:t>đồng</a:t>
                </a:r>
                <a:r>
                  <a:rPr lang="en-US" dirty="0">
                    <a:solidFill>
                      <a:srgbClr val="FF0000"/>
                    </a:solidFill>
                  </a:rPr>
                  <a:t> </a:t>
                </a:r>
                <a:r>
                  <a:rPr lang="en-US" dirty="0" err="1">
                    <a:solidFill>
                      <a:srgbClr val="FF0000"/>
                    </a:solidFill>
                  </a:rPr>
                  <a:t>giữa</a:t>
                </a:r>
                <a:r>
                  <a:rPr lang="en-US" dirty="0">
                    <a:solidFill>
                      <a:srgbClr val="FF0000"/>
                    </a:solidFill>
                  </a:rPr>
                  <a:t> 2 </a:t>
                </a:r>
                <a:r>
                  <a:rPr lang="en-US" dirty="0" err="1">
                    <a:solidFill>
                      <a:srgbClr val="FF0000"/>
                    </a:solidFill>
                  </a:rPr>
                  <a:t>ảnh</a:t>
                </a:r>
                <a:r>
                  <a:rPr lang="en-US" dirty="0">
                    <a:solidFill>
                      <a:srgbClr val="FF0000"/>
                    </a:solidFill>
                  </a:rPr>
                  <a:t>, </a:t>
                </a:r>
                <a:r>
                  <a:rPr lang="en-US" dirty="0" err="1">
                    <a:solidFill>
                      <a:srgbClr val="FF0000"/>
                    </a:solidFill>
                  </a:rPr>
                  <a:t>ngược</a:t>
                </a:r>
                <a:r>
                  <a:rPr lang="en-US" dirty="0">
                    <a:solidFill>
                      <a:srgbClr val="FF0000"/>
                    </a:solidFill>
                  </a:rPr>
                  <a:t> </a:t>
                </a:r>
                <a:r>
                  <a:rPr lang="en-US" dirty="0" err="1">
                    <a:solidFill>
                      <a:srgbClr val="FF0000"/>
                    </a:solidFill>
                  </a:rPr>
                  <a:t>lại</a:t>
                </a:r>
                <a:r>
                  <a:rPr lang="en-US" dirty="0">
                    <a:solidFill>
                      <a:srgbClr val="FF0000"/>
                    </a:solidFill>
                  </a:rPr>
                  <a:t> </a:t>
                </a:r>
                <a:r>
                  <a:rPr lang="en-US" dirty="0" err="1">
                    <a:solidFill>
                      <a:srgbClr val="FF0000"/>
                    </a:solidFill>
                  </a:rPr>
                  <a:t>thì</a:t>
                </a:r>
                <a:r>
                  <a:rPr lang="en-US" dirty="0">
                    <a:solidFill>
                      <a:srgbClr val="FF0000"/>
                    </a:solidFill>
                  </a:rPr>
                  <a:t> 2 </a:t>
                </a:r>
                <a:r>
                  <a:rPr lang="en-US" dirty="0" err="1">
                    <a:solidFill>
                      <a:srgbClr val="FF0000"/>
                    </a:solidFill>
                  </a:rPr>
                  <a:t>ảnh</a:t>
                </a:r>
                <a:r>
                  <a:rPr lang="en-US" dirty="0">
                    <a:solidFill>
                      <a:srgbClr val="FF0000"/>
                    </a:solidFill>
                  </a:rPr>
                  <a:t> </a:t>
                </a:r>
                <a:r>
                  <a:rPr lang="en-US" dirty="0" err="1">
                    <a:solidFill>
                      <a:srgbClr val="FF0000"/>
                    </a:solidFill>
                  </a:rPr>
                  <a:t>giống</a:t>
                </a:r>
                <a:r>
                  <a:rPr lang="en-US" dirty="0">
                    <a:solidFill>
                      <a:srgbClr val="FF0000"/>
                    </a:solidFill>
                  </a:rPr>
                  <a:t> </a:t>
                </a:r>
                <a:r>
                  <a:rPr lang="en-US" dirty="0" err="1">
                    <a:solidFill>
                      <a:srgbClr val="FF0000"/>
                    </a:solidFill>
                  </a:rPr>
                  <a:t>nhau</a:t>
                </a:r>
                <a:r>
                  <a:rPr lang="en-US" dirty="0">
                    <a:solidFill>
                      <a:srgbClr val="FF0000"/>
                    </a:solidFill>
                  </a:rPr>
                  <a:t> </a:t>
                </a:r>
                <a:r>
                  <a:rPr lang="en-US" dirty="0" err="1">
                    <a:solidFill>
                      <a:srgbClr val="FF0000"/>
                    </a:solidFill>
                  </a:rPr>
                  <a:t>hoàn</a:t>
                </a:r>
                <a:r>
                  <a:rPr lang="en-US" dirty="0">
                    <a:solidFill>
                      <a:srgbClr val="FF0000"/>
                    </a:solidFill>
                  </a:rPr>
                  <a:t> </a:t>
                </a:r>
                <a:r>
                  <a:rPr lang="en-US" dirty="0" err="1">
                    <a:solidFill>
                      <a:srgbClr val="FF0000"/>
                    </a:solidFill>
                  </a:rPr>
                  <a:t>toàn</a:t>
                </a:r>
                <a:r>
                  <a:rPr lang="en-US" dirty="0">
                    <a:solidFill>
                      <a:srgbClr val="FF0000"/>
                    </a:solidFill>
                  </a:rPr>
                  <a:t>.</a:t>
                </a:r>
              </a:p>
            </p:txBody>
          </p:sp>
        </mc:Choice>
        <mc:Fallback xmlns="">
          <p:sp>
            <p:nvSpPr>
              <p:cNvPr id="2" name="Chỗ dành sẵn cho Nội dung 1">
                <a:extLst>
                  <a:ext uri="{FF2B5EF4-FFF2-40B4-BE49-F238E27FC236}">
                    <a16:creationId xmlns:a16="http://schemas.microsoft.com/office/drawing/2014/main" id="{A49BB5C9-62F4-4E96-AEB7-8E4F5A8D67A3}"/>
                  </a:ext>
                </a:extLst>
              </p:cNvPr>
              <p:cNvSpPr>
                <a:spLocks noGrp="1" noRot="1" noChangeAspect="1" noMove="1" noResize="1" noEditPoints="1" noAdjustHandles="1" noChangeArrowheads="1" noChangeShapeType="1" noTextEdit="1"/>
              </p:cNvSpPr>
              <p:nvPr>
                <p:ph idx="1"/>
              </p:nvPr>
            </p:nvSpPr>
            <p:spPr>
              <a:blipFill>
                <a:blip r:embed="rId3"/>
                <a:stretch>
                  <a:fillRect b="-1482"/>
                </a:stretch>
              </a:blipFill>
            </p:spPr>
            <p:txBody>
              <a:bodyPr/>
              <a:lstStyle/>
              <a:p>
                <a:r>
                  <a:rPr lang="en-US">
                    <a:noFill/>
                  </a:rPr>
                  <a:t> </a:t>
                </a:r>
              </a:p>
            </p:txBody>
          </p:sp>
        </mc:Fallback>
      </mc:AlternateContent>
    </p:spTree>
    <p:extLst>
      <p:ext uri="{BB962C8B-B14F-4D97-AF65-F5344CB8AC3E}">
        <p14:creationId xmlns:p14="http://schemas.microsoft.com/office/powerpoint/2010/main" val="288116657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861E-90E9-4EC4-A97D-791E010EBF6B}"/>
              </a:ext>
            </a:extLst>
          </p:cNvPr>
          <p:cNvSpPr>
            <a:spLocks noGrp="1"/>
          </p:cNvSpPr>
          <p:nvPr>
            <p:ph type="title"/>
          </p:nvPr>
        </p:nvSpPr>
        <p:spPr/>
        <p:txBody>
          <a:bodyPr/>
          <a:lstStyle/>
          <a:p>
            <a:r>
              <a:rPr lang="en-US" dirty="0" err="1"/>
              <a:t>Kết</a:t>
            </a:r>
            <a:r>
              <a:rPr lang="en-US" dirty="0"/>
              <a:t> </a:t>
            </a:r>
            <a:r>
              <a:rPr lang="en-US" dirty="0" err="1"/>
              <a:t>quả</a:t>
            </a:r>
            <a:endParaRPr lang="en-US" dirty="0"/>
          </a:p>
        </p:txBody>
      </p:sp>
      <p:graphicFrame>
        <p:nvGraphicFramePr>
          <p:cNvPr id="7" name="Table 7">
            <a:extLst>
              <a:ext uri="{FF2B5EF4-FFF2-40B4-BE49-F238E27FC236}">
                <a16:creationId xmlns:a16="http://schemas.microsoft.com/office/drawing/2014/main" id="{93C62247-7190-4ABC-8B13-D1FC340D3759}"/>
              </a:ext>
            </a:extLst>
          </p:cNvPr>
          <p:cNvGraphicFramePr>
            <a:graphicFrameLocks noGrp="1"/>
          </p:cNvGraphicFramePr>
          <p:nvPr>
            <p:extLst>
              <p:ext uri="{D42A27DB-BD31-4B8C-83A1-F6EECF244321}">
                <p14:modId xmlns:p14="http://schemas.microsoft.com/office/powerpoint/2010/main" val="2039068340"/>
              </p:ext>
            </p:extLst>
          </p:nvPr>
        </p:nvGraphicFramePr>
        <p:xfrm>
          <a:off x="1981200" y="1828800"/>
          <a:ext cx="8127999" cy="3357880"/>
        </p:xfrm>
        <a:graphic>
          <a:graphicData uri="http://schemas.openxmlformats.org/drawingml/2006/table">
            <a:tbl>
              <a:tblPr firstRow="1" bandRow="1">
                <a:tableStyleId>{69C7853C-536D-4A76-A0AE-DD22124D55A5}</a:tableStyleId>
              </a:tblPr>
              <a:tblGrid>
                <a:gridCol w="2709333">
                  <a:extLst>
                    <a:ext uri="{9D8B030D-6E8A-4147-A177-3AD203B41FA5}">
                      <a16:colId xmlns:a16="http://schemas.microsoft.com/office/drawing/2014/main" val="3742133422"/>
                    </a:ext>
                  </a:extLst>
                </a:gridCol>
                <a:gridCol w="2709333">
                  <a:extLst>
                    <a:ext uri="{9D8B030D-6E8A-4147-A177-3AD203B41FA5}">
                      <a16:colId xmlns:a16="http://schemas.microsoft.com/office/drawing/2014/main" val="3581826801"/>
                    </a:ext>
                  </a:extLst>
                </a:gridCol>
                <a:gridCol w="2709333">
                  <a:extLst>
                    <a:ext uri="{9D8B030D-6E8A-4147-A177-3AD203B41FA5}">
                      <a16:colId xmlns:a16="http://schemas.microsoft.com/office/drawing/2014/main" val="1594781901"/>
                    </a:ext>
                  </a:extLst>
                </a:gridCol>
              </a:tblGrid>
              <a:tr h="370840">
                <a:tc rowSpan="2">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0" dirty="0">
                          <a:solidFill>
                            <a:schemeClr val="tx1"/>
                          </a:solidFill>
                        </a:rPr>
                        <a:t>NTIRE21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0581399"/>
                  </a:ext>
                </a:extLst>
              </a:tr>
              <a:tr h="39116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PSNR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SSIM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0044167"/>
                  </a:ext>
                </a:extLst>
              </a:tr>
              <a:tr h="370840">
                <a:tc>
                  <a:txBody>
                    <a:bodyPr/>
                    <a:lstStyle/>
                    <a:p>
                      <a:pPr algn="ctr"/>
                      <a:r>
                        <a:rPr lang="en-US" dirty="0">
                          <a:solidFill>
                            <a:schemeClr val="tx1"/>
                          </a:solidFill>
                        </a:rPr>
                        <a:t>DCP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11.68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0.7090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3865606"/>
                  </a:ext>
                </a:extLst>
              </a:tr>
              <a:tr h="370840">
                <a:tc>
                  <a:txBody>
                    <a:bodyPr/>
                    <a:lstStyle/>
                    <a:p>
                      <a:pPr algn="ctr"/>
                      <a:r>
                        <a:rPr lang="en-US" dirty="0">
                          <a:solidFill>
                            <a:schemeClr val="tx1"/>
                          </a:solidFill>
                        </a:rPr>
                        <a:t>AOD-Net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13.30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0.4693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2979145"/>
                  </a:ext>
                </a:extLst>
              </a:tr>
              <a:tr h="370840">
                <a:tc>
                  <a:txBody>
                    <a:bodyPr/>
                    <a:lstStyle/>
                    <a:p>
                      <a:pPr algn="ctr"/>
                      <a:r>
                        <a:rPr lang="en-US" dirty="0" err="1">
                          <a:solidFill>
                            <a:schemeClr val="tx1"/>
                          </a:solidFill>
                        </a:rPr>
                        <a:t>GCANet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18.79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0.7729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6528639"/>
                  </a:ext>
                </a:extLst>
              </a:tr>
              <a:tr h="370840">
                <a:tc>
                  <a:txBody>
                    <a:bodyPr/>
                    <a:lstStyle/>
                    <a:p>
                      <a:pPr algn="ctr"/>
                      <a:r>
                        <a:rPr lang="en-US" dirty="0">
                          <a:solidFill>
                            <a:schemeClr val="tx1"/>
                          </a:solidFill>
                        </a:rPr>
                        <a:t>FFA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20.45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0.8043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5709602"/>
                  </a:ext>
                </a:extLst>
              </a:tr>
              <a:tr h="370840">
                <a:tc>
                  <a:txBody>
                    <a:bodyPr/>
                    <a:lstStyle/>
                    <a:p>
                      <a:pPr algn="ctr"/>
                      <a:r>
                        <a:rPr lang="en-US" dirty="0">
                          <a:solidFill>
                            <a:schemeClr val="tx1"/>
                          </a:solidFill>
                        </a:rPr>
                        <a:t>TDN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0.7622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935816"/>
                  </a:ext>
                </a:extLst>
              </a:tr>
              <a:tr h="370840">
                <a:tc>
                  <a:txBody>
                    <a:bodyPr/>
                    <a:lstStyle/>
                    <a:p>
                      <a:pPr algn="ctr"/>
                      <a:r>
                        <a:rPr lang="en-US" dirty="0">
                          <a:solidFill>
                            <a:schemeClr val="tx1"/>
                          </a:solidFill>
                        </a:rPr>
                        <a:t>DW-GAN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21.99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0.8560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19617"/>
                  </a:ext>
                </a:extLst>
              </a:tr>
              <a:tr h="370840">
                <a:tc>
                  <a:txBody>
                    <a:bodyPr/>
                    <a:lstStyle/>
                    <a:p>
                      <a:pPr algn="ctr"/>
                      <a:r>
                        <a:rPr lang="en-US" dirty="0">
                          <a:solidFill>
                            <a:schemeClr val="tx1"/>
                          </a:solidFill>
                        </a:rPr>
                        <a:t>Our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22.10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0.8490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5577926"/>
                  </a:ext>
                </a:extLst>
              </a:tr>
            </a:tbl>
          </a:graphicData>
        </a:graphic>
      </p:graphicFrame>
    </p:spTree>
    <p:extLst>
      <p:ext uri="{BB962C8B-B14F-4D97-AF65-F5344CB8AC3E}">
        <p14:creationId xmlns:p14="http://schemas.microsoft.com/office/powerpoint/2010/main" val="23905679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29AB507-428E-4509-B11D-0174E6A88F8E}"/>
              </a:ext>
            </a:extLst>
          </p:cNvPr>
          <p:cNvPicPr>
            <a:picLocks noChangeAspect="1"/>
          </p:cNvPicPr>
          <p:nvPr/>
        </p:nvPicPr>
        <p:blipFill>
          <a:blip r:embed="rId2"/>
          <a:stretch>
            <a:fillRect/>
          </a:stretch>
        </p:blipFill>
        <p:spPr>
          <a:xfrm>
            <a:off x="0" y="1143000"/>
            <a:ext cx="12192000" cy="4724399"/>
          </a:xfrm>
          <a:prstGeom prst="rect">
            <a:avLst/>
          </a:prstGeom>
        </p:spPr>
      </p:pic>
    </p:spTree>
    <p:extLst>
      <p:ext uri="{BB962C8B-B14F-4D97-AF65-F5344CB8AC3E}">
        <p14:creationId xmlns:p14="http://schemas.microsoft.com/office/powerpoint/2010/main" val="245679878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C0B8D7-5C1E-41A4-9701-FFD0B4787BBF}"/>
              </a:ext>
            </a:extLst>
          </p:cNvPr>
          <p:cNvPicPr>
            <a:picLocks noChangeAspect="1"/>
          </p:cNvPicPr>
          <p:nvPr/>
        </p:nvPicPr>
        <p:blipFill>
          <a:blip r:embed="rId2"/>
          <a:stretch>
            <a:fillRect/>
          </a:stretch>
        </p:blipFill>
        <p:spPr>
          <a:xfrm>
            <a:off x="3276600" y="453794"/>
            <a:ext cx="6172200" cy="6154232"/>
          </a:xfrm>
          <a:prstGeom prst="rect">
            <a:avLst/>
          </a:prstGeom>
        </p:spPr>
      </p:pic>
    </p:spTree>
    <p:extLst>
      <p:ext uri="{BB962C8B-B14F-4D97-AF65-F5344CB8AC3E}">
        <p14:creationId xmlns:p14="http://schemas.microsoft.com/office/powerpoint/2010/main" val="364942265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02477A-3F86-4243-B84E-CA17DCCCC4FD}"/>
              </a:ext>
            </a:extLst>
          </p:cNvPr>
          <p:cNvPicPr>
            <a:picLocks noChangeAspect="1"/>
          </p:cNvPicPr>
          <p:nvPr/>
        </p:nvPicPr>
        <p:blipFill>
          <a:blip r:embed="rId2"/>
          <a:stretch>
            <a:fillRect/>
          </a:stretch>
        </p:blipFill>
        <p:spPr>
          <a:xfrm>
            <a:off x="2818942" y="185285"/>
            <a:ext cx="6554115" cy="6487430"/>
          </a:xfrm>
          <a:prstGeom prst="rect">
            <a:avLst/>
          </a:prstGeom>
        </p:spPr>
      </p:pic>
    </p:spTree>
    <p:extLst>
      <p:ext uri="{BB962C8B-B14F-4D97-AF65-F5344CB8AC3E}">
        <p14:creationId xmlns:p14="http://schemas.microsoft.com/office/powerpoint/2010/main" val="295649434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15B6C2-1EC3-426E-BA42-2837DF61C6EA}"/>
              </a:ext>
            </a:extLst>
          </p:cNvPr>
          <p:cNvPicPr>
            <a:picLocks noChangeAspect="1"/>
          </p:cNvPicPr>
          <p:nvPr/>
        </p:nvPicPr>
        <p:blipFill>
          <a:blip r:embed="rId2"/>
          <a:stretch>
            <a:fillRect/>
          </a:stretch>
        </p:blipFill>
        <p:spPr>
          <a:xfrm>
            <a:off x="2780837" y="151942"/>
            <a:ext cx="6630325" cy="6554115"/>
          </a:xfrm>
          <a:prstGeom prst="rect">
            <a:avLst/>
          </a:prstGeom>
        </p:spPr>
      </p:pic>
    </p:spTree>
    <p:extLst>
      <p:ext uri="{BB962C8B-B14F-4D97-AF65-F5344CB8AC3E}">
        <p14:creationId xmlns:p14="http://schemas.microsoft.com/office/powerpoint/2010/main" val="279158314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5" descr="Ảnh có chứa mặt đất, ngoài trời, sân chơi trẻ em, vật thể ngoài trời&#10;&#10;Mô tả được tạo tự động">
            <a:extLst>
              <a:ext uri="{FF2B5EF4-FFF2-40B4-BE49-F238E27FC236}">
                <a16:creationId xmlns:a16="http://schemas.microsoft.com/office/drawing/2014/main" id="{B1B7340B-68DC-47B3-B417-B12F2A8C965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 b="12758"/>
          <a:stretch/>
        </p:blipFill>
        <p:spPr>
          <a:xfrm>
            <a:off x="609600" y="1987550"/>
            <a:ext cx="5730875" cy="3751263"/>
          </a:xfrm>
          <a:prstGeom prst="rect">
            <a:avLst/>
          </a:prstGeom>
        </p:spPr>
      </p:pic>
      <p:pic>
        <p:nvPicPr>
          <p:cNvPr id="6" name="Hình ảnh 12" descr="Ảnh có chứa văn bản, ngoài trời, sân chơi trẻ em&#10;&#10;Mô tả được tạo tự động">
            <a:extLst>
              <a:ext uri="{FF2B5EF4-FFF2-40B4-BE49-F238E27FC236}">
                <a16:creationId xmlns:a16="http://schemas.microsoft.com/office/drawing/2014/main" id="{56E882DC-073A-4CF4-8C0C-A95A12352050}"/>
              </a:ext>
            </a:extLst>
          </p:cNvPr>
          <p:cNvPicPr>
            <a:picLocks noChangeAspect="1"/>
          </p:cNvPicPr>
          <p:nvPr/>
        </p:nvPicPr>
        <p:blipFill rotWithShape="1">
          <a:blip r:embed="rId3">
            <a:extLst>
              <a:ext uri="{28A0092B-C50C-407E-A947-70E740481C1C}">
                <a14:useLocalDpi xmlns:a14="http://schemas.microsoft.com/office/drawing/2010/main" val="0"/>
              </a:ext>
            </a:extLst>
          </a:blip>
          <a:srcRect r="-2" b="2846"/>
          <a:stretch/>
        </p:blipFill>
        <p:spPr>
          <a:xfrm>
            <a:off x="6415088" y="1987550"/>
            <a:ext cx="5167313" cy="3751263"/>
          </a:xfrm>
          <a:prstGeom prst="rect">
            <a:avLst/>
          </a:prstGeom>
        </p:spPr>
      </p:pic>
      <p:sp>
        <p:nvSpPr>
          <p:cNvPr id="4" name="Title 3">
            <a:extLst>
              <a:ext uri="{FF2B5EF4-FFF2-40B4-BE49-F238E27FC236}">
                <a16:creationId xmlns:a16="http://schemas.microsoft.com/office/drawing/2014/main" id="{A13DA88A-9E42-4734-AAAB-AB0924CF1E8E}"/>
              </a:ext>
            </a:extLst>
          </p:cNvPr>
          <p:cNvSpPr>
            <a:spLocks noGrp="1"/>
          </p:cNvSpPr>
          <p:nvPr>
            <p:ph type="title"/>
          </p:nvPr>
        </p:nvSpPr>
        <p:spPr>
          <a:xfrm>
            <a:off x="609600" y="274638"/>
            <a:ext cx="10972800" cy="1143000"/>
          </a:xfrm>
        </p:spPr>
        <p:txBody>
          <a:bodyPr wrap="square" anchor="ctr">
            <a:normAutofit/>
          </a:bodyPr>
          <a:lstStyle/>
          <a:p>
            <a:r>
              <a:rPr lang="en-US" dirty="0" err="1"/>
              <a:t>Giới</a:t>
            </a:r>
            <a:r>
              <a:rPr lang="en-US" dirty="0"/>
              <a:t> </a:t>
            </a:r>
            <a:r>
              <a:rPr lang="en-US" dirty="0" err="1"/>
              <a:t>thiệu</a:t>
            </a:r>
            <a:endParaRPr lang="en-US" dirty="0"/>
          </a:p>
        </p:txBody>
      </p:sp>
    </p:spTree>
    <p:extLst>
      <p:ext uri="{BB962C8B-B14F-4D97-AF65-F5344CB8AC3E}">
        <p14:creationId xmlns:p14="http://schemas.microsoft.com/office/powerpoint/2010/main" val="145058034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C04035-3B0B-4765-A71A-E103FFCBB237}"/>
              </a:ext>
            </a:extLst>
          </p:cNvPr>
          <p:cNvPicPr>
            <a:picLocks noChangeAspect="1"/>
          </p:cNvPicPr>
          <p:nvPr/>
        </p:nvPicPr>
        <p:blipFill>
          <a:blip r:embed="rId2"/>
          <a:stretch>
            <a:fillRect/>
          </a:stretch>
        </p:blipFill>
        <p:spPr>
          <a:xfrm>
            <a:off x="2728443" y="212648"/>
            <a:ext cx="6644158" cy="6521988"/>
          </a:xfrm>
          <a:prstGeom prst="rect">
            <a:avLst/>
          </a:prstGeom>
        </p:spPr>
      </p:pic>
    </p:spTree>
    <p:extLst>
      <p:ext uri="{BB962C8B-B14F-4D97-AF65-F5344CB8AC3E}">
        <p14:creationId xmlns:p14="http://schemas.microsoft.com/office/powerpoint/2010/main" val="256689442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1A1E3B-52AC-4848-9A3B-814D413CE467}"/>
              </a:ext>
            </a:extLst>
          </p:cNvPr>
          <p:cNvSpPr>
            <a:spLocks noGrp="1"/>
          </p:cNvSpPr>
          <p:nvPr>
            <p:ph type="ctrTitle"/>
          </p:nvPr>
        </p:nvSpPr>
        <p:spPr/>
        <p:txBody>
          <a:bodyPr/>
          <a:lstStyle/>
          <a:p>
            <a:r>
              <a:rPr lang="en-US" sz="4000" dirty="0" err="1"/>
              <a:t>Cảm</a:t>
            </a:r>
            <a:r>
              <a:rPr lang="en-US" sz="4000" dirty="0"/>
              <a:t> </a:t>
            </a:r>
            <a:r>
              <a:rPr lang="en-US" sz="4000" dirty="0" err="1"/>
              <a:t>ơn</a:t>
            </a:r>
            <a:r>
              <a:rPr lang="en-US" sz="4000" dirty="0"/>
              <a:t> </a:t>
            </a:r>
            <a:r>
              <a:rPr lang="vi-VN" sz="4000" dirty="0" err="1"/>
              <a:t>Thầy</a:t>
            </a:r>
            <a:r>
              <a:rPr lang="vi-VN" sz="4000" dirty="0"/>
              <a:t> </a:t>
            </a:r>
            <a:r>
              <a:rPr lang="en-US" sz="4000" dirty="0" err="1"/>
              <a:t>đã</a:t>
            </a:r>
            <a:r>
              <a:rPr lang="en-US" sz="4000" dirty="0"/>
              <a:t> </a:t>
            </a:r>
            <a:r>
              <a:rPr lang="en-US" sz="4000" dirty="0" err="1"/>
              <a:t>lắng</a:t>
            </a:r>
            <a:r>
              <a:rPr lang="en-US" sz="4000" dirty="0"/>
              <a:t> </a:t>
            </a:r>
            <a:r>
              <a:rPr lang="en-US" sz="4000" dirty="0" err="1"/>
              <a:t>nghe</a:t>
            </a:r>
            <a:endParaRPr lang="en-US" sz="4000" dirty="0"/>
          </a:p>
        </p:txBody>
      </p:sp>
    </p:spTree>
    <p:extLst>
      <p:ext uri="{BB962C8B-B14F-4D97-AF65-F5344CB8AC3E}">
        <p14:creationId xmlns:p14="http://schemas.microsoft.com/office/powerpoint/2010/main" val="158468097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3DA88A-9E42-4734-AAAB-AB0924CF1E8E}"/>
              </a:ext>
            </a:extLst>
          </p:cNvPr>
          <p:cNvSpPr>
            <a:spLocks noGrp="1"/>
          </p:cNvSpPr>
          <p:nvPr>
            <p:ph type="title"/>
          </p:nvPr>
        </p:nvSpPr>
        <p:spPr>
          <a:xfrm>
            <a:off x="609600" y="274638"/>
            <a:ext cx="10972800" cy="1143000"/>
          </a:xfrm>
        </p:spPr>
        <p:txBody>
          <a:bodyPr wrap="square" anchor="ctr">
            <a:normAutofit/>
          </a:bodyPr>
          <a:lstStyle/>
          <a:p>
            <a:r>
              <a:rPr lang="en-US" dirty="0" err="1"/>
              <a:t>Giới</a:t>
            </a:r>
            <a:r>
              <a:rPr lang="en-US" dirty="0"/>
              <a:t> </a:t>
            </a:r>
            <a:r>
              <a:rPr lang="en-US" dirty="0" err="1"/>
              <a:t>thiệu</a:t>
            </a:r>
            <a:endParaRPr lang="en-US" dirty="0"/>
          </a:p>
        </p:txBody>
      </p:sp>
      <p:pic>
        <p:nvPicPr>
          <p:cNvPr id="3078" name="Picture 6" descr="A Fast Single-Image Dehazing Method Based on a Physical Model and Gray  Projection | Semantic Scholar">
            <a:extLst>
              <a:ext uri="{FF2B5EF4-FFF2-40B4-BE49-F238E27FC236}">
                <a16:creationId xmlns:a16="http://schemas.microsoft.com/office/drawing/2014/main" id="{DFE5042A-E1C2-47CF-BEE2-8D68C36E0D8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24200" y="1514475"/>
            <a:ext cx="6343650" cy="382905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EBA73CC-A3FA-469D-913B-CE83F8307847}"/>
              </a:ext>
            </a:extLst>
          </p:cNvPr>
          <p:cNvSpPr/>
          <p:nvPr/>
        </p:nvSpPr>
        <p:spPr>
          <a:xfrm>
            <a:off x="2895600" y="5105400"/>
            <a:ext cx="10668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390486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3DA88A-9E42-4734-AAAB-AB0924CF1E8E}"/>
              </a:ext>
            </a:extLst>
          </p:cNvPr>
          <p:cNvSpPr>
            <a:spLocks noGrp="1"/>
          </p:cNvSpPr>
          <p:nvPr>
            <p:ph type="title"/>
          </p:nvPr>
        </p:nvSpPr>
        <p:spPr>
          <a:xfrm>
            <a:off x="609600" y="274638"/>
            <a:ext cx="10972800" cy="1143000"/>
          </a:xfrm>
        </p:spPr>
        <p:txBody>
          <a:bodyPr wrap="square" anchor="ctr">
            <a:normAutofit/>
          </a:bodyPr>
          <a:lstStyle/>
          <a:p>
            <a:r>
              <a:rPr lang="en-US" dirty="0" err="1"/>
              <a:t>Giới</a:t>
            </a:r>
            <a:r>
              <a:rPr lang="en-US" dirty="0"/>
              <a:t> </a:t>
            </a:r>
            <a:r>
              <a:rPr lang="en-US" dirty="0" err="1"/>
              <a:t>thiệu</a:t>
            </a:r>
            <a:endParaRPr lang="en-US" dirty="0"/>
          </a:p>
        </p:txBody>
      </p:sp>
      <p:pic>
        <p:nvPicPr>
          <p:cNvPr id="2050" name="Picture 2" descr="Variational Autoencoders are Beautiful | Blogs">
            <a:extLst>
              <a:ext uri="{FF2B5EF4-FFF2-40B4-BE49-F238E27FC236}">
                <a16:creationId xmlns:a16="http://schemas.microsoft.com/office/drawing/2014/main" id="{029BA24D-F4E5-4AC9-AA40-9CA479A95D7E}"/>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079163" y="1524000"/>
            <a:ext cx="6033674"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61385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A22FB3-00A5-43B3-869F-68627997DB7F}"/>
              </a:ext>
            </a:extLst>
          </p:cNvPr>
          <p:cNvSpPr>
            <a:spLocks noGrp="1"/>
          </p:cNvSpPr>
          <p:nvPr>
            <p:ph type="title"/>
          </p:nvPr>
        </p:nvSpPr>
        <p:spPr/>
        <p:txBody>
          <a:bodyPr/>
          <a:lstStyle/>
          <a:p>
            <a:r>
              <a:rPr lang="en-US" dirty="0"/>
              <a:t>Method</a:t>
            </a:r>
          </a:p>
        </p:txBody>
      </p:sp>
      <p:sp>
        <p:nvSpPr>
          <p:cNvPr id="5" name="Text Placeholder 4">
            <a:extLst>
              <a:ext uri="{FF2B5EF4-FFF2-40B4-BE49-F238E27FC236}">
                <a16:creationId xmlns:a16="http://schemas.microsoft.com/office/drawing/2014/main" id="{6F22E3EE-1214-4C09-B9EE-89C461B5B4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0051666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A86C44D-A575-452C-AE83-119CAB6749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637" y="1447800"/>
            <a:ext cx="11000725" cy="798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a:extLst>
              <a:ext uri="{FF2B5EF4-FFF2-40B4-BE49-F238E27FC236}">
                <a16:creationId xmlns:a16="http://schemas.microsoft.com/office/drawing/2014/main" id="{32E04673-AD4A-4614-A7F2-7A00D747C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619" y="3200400"/>
            <a:ext cx="11125200" cy="800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a:extLst>
              <a:ext uri="{FF2B5EF4-FFF2-40B4-BE49-F238E27FC236}">
                <a16:creationId xmlns:a16="http://schemas.microsoft.com/office/drawing/2014/main" id="{2B44FB7E-5A66-4833-B1A8-2C6A9AE8D9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054" y="4800600"/>
            <a:ext cx="10924330" cy="78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402E44A-ABC8-4E2C-AAFC-C4DA689EFFC6}"/>
                  </a:ext>
                </a:extLst>
              </p:cNvPr>
              <p:cNvSpPr txBox="1"/>
              <p:nvPr/>
            </p:nvSpPr>
            <p:spPr>
              <a:xfrm rot="16200000">
                <a:off x="5259358" y="2380261"/>
                <a:ext cx="578685"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m:t>
                      </m:r>
                    </m:oMath>
                  </m:oMathPara>
                </a14:m>
                <a:endParaRPr lang="en-US" sz="4400" dirty="0"/>
              </a:p>
            </p:txBody>
          </p:sp>
        </mc:Choice>
        <mc:Fallback xmlns="">
          <p:sp>
            <p:nvSpPr>
              <p:cNvPr id="12" name="TextBox 11">
                <a:extLst>
                  <a:ext uri="{FF2B5EF4-FFF2-40B4-BE49-F238E27FC236}">
                    <a16:creationId xmlns:a16="http://schemas.microsoft.com/office/drawing/2014/main" id="{8402E44A-ABC8-4E2C-AAFC-C4DA689EFFC6}"/>
                  </a:ext>
                </a:extLst>
              </p:cNvPr>
              <p:cNvSpPr txBox="1">
                <a:spLocks noRot="1" noChangeAspect="1" noMove="1" noResize="1" noEditPoints="1" noAdjustHandles="1" noChangeArrowheads="1" noChangeShapeType="1" noTextEdit="1"/>
              </p:cNvSpPr>
              <p:nvPr/>
            </p:nvSpPr>
            <p:spPr>
              <a:xfrm rot="16200000">
                <a:off x="5259358" y="2380261"/>
                <a:ext cx="578685" cy="67710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F3B0845-2FA8-40C5-A411-6D09227D9B76}"/>
                  </a:ext>
                </a:extLst>
              </p:cNvPr>
              <p:cNvSpPr txBox="1"/>
              <p:nvPr/>
            </p:nvSpPr>
            <p:spPr>
              <a:xfrm>
                <a:off x="5259357" y="4062032"/>
                <a:ext cx="578685"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m:t>
                      </m:r>
                    </m:oMath>
                  </m:oMathPara>
                </a14:m>
                <a:endParaRPr lang="en-US" sz="4400" dirty="0"/>
              </a:p>
            </p:txBody>
          </p:sp>
        </mc:Choice>
        <mc:Fallback xmlns="">
          <p:sp>
            <p:nvSpPr>
              <p:cNvPr id="13" name="TextBox 12">
                <a:extLst>
                  <a:ext uri="{FF2B5EF4-FFF2-40B4-BE49-F238E27FC236}">
                    <a16:creationId xmlns:a16="http://schemas.microsoft.com/office/drawing/2014/main" id="{FF3B0845-2FA8-40C5-A411-6D09227D9B76}"/>
                  </a:ext>
                </a:extLst>
              </p:cNvPr>
              <p:cNvSpPr txBox="1">
                <a:spLocks noRot="1" noChangeAspect="1" noMove="1" noResize="1" noEditPoints="1" noAdjustHandles="1" noChangeArrowheads="1" noChangeShapeType="1" noTextEdit="1"/>
              </p:cNvSpPr>
              <p:nvPr/>
            </p:nvSpPr>
            <p:spPr>
              <a:xfrm>
                <a:off x="5259357" y="4062032"/>
                <a:ext cx="578685" cy="677108"/>
              </a:xfrm>
              <a:prstGeom prst="rect">
                <a:avLst/>
              </a:prstGeom>
              <a:blipFill>
                <a:blip r:embed="rId6"/>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1E6575D-5391-491B-A9CD-50663308CFE6}"/>
              </a:ext>
            </a:extLst>
          </p:cNvPr>
          <p:cNvSpPr>
            <a:spLocks noGrp="1"/>
          </p:cNvSpPr>
          <p:nvPr>
            <p:ph type="title"/>
          </p:nvPr>
        </p:nvSpPr>
        <p:spPr/>
        <p:txBody>
          <a:bodyPr/>
          <a:lstStyle/>
          <a:p>
            <a:r>
              <a:rPr lang="en-US" dirty="0"/>
              <a:t>Wavelet transform</a:t>
            </a:r>
          </a:p>
        </p:txBody>
      </p:sp>
    </p:spTree>
    <p:extLst>
      <p:ext uri="{BB962C8B-B14F-4D97-AF65-F5344CB8AC3E}">
        <p14:creationId xmlns:p14="http://schemas.microsoft.com/office/powerpoint/2010/main" val="416520388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Wavelet Transform</a:t>
            </a:r>
          </a:p>
        </p:txBody>
      </p:sp>
      <p:sp>
        <p:nvSpPr>
          <p:cNvPr id="3" name="Content Placeholder 2"/>
          <p:cNvSpPr>
            <a:spLocks noGrp="1"/>
          </p:cNvSpPr>
          <p:nvPr>
            <p:ph idx="1"/>
          </p:nvPr>
        </p:nvSpPr>
        <p:spPr>
          <a:xfrm>
            <a:off x="609600" y="1600201"/>
            <a:ext cx="4876800" cy="4525963"/>
          </a:xfrm>
        </p:spPr>
        <p:txBody>
          <a:bodyPr/>
          <a:lstStyle/>
          <a:p>
            <a:pPr algn="just"/>
            <a:r>
              <a:rPr lang="en-US" dirty="0"/>
              <a:t>Ý </a:t>
            </a:r>
            <a:r>
              <a:rPr lang="en-US" dirty="0" err="1"/>
              <a:t>tưởng</a:t>
            </a:r>
            <a:r>
              <a:rPr lang="en-US" dirty="0"/>
              <a:t> </a:t>
            </a:r>
            <a:r>
              <a:rPr lang="en-US" dirty="0" err="1"/>
              <a:t>chính</a:t>
            </a:r>
            <a:r>
              <a:rPr lang="en-US" dirty="0"/>
              <a:t> </a:t>
            </a:r>
            <a:r>
              <a:rPr lang="en-US" dirty="0" err="1"/>
              <a:t>của</a:t>
            </a:r>
            <a:r>
              <a:rPr lang="en-US" dirty="0"/>
              <a:t> Wavelet Transformation </a:t>
            </a:r>
            <a:r>
              <a:rPr lang="en-US" dirty="0" err="1"/>
              <a:t>là</a:t>
            </a:r>
            <a:r>
              <a:rPr lang="en-US" dirty="0"/>
              <a:t> </a:t>
            </a:r>
            <a:r>
              <a:rPr lang="en-US" dirty="0" err="1"/>
              <a:t>đưa</a:t>
            </a:r>
            <a:r>
              <a:rPr lang="en-US" dirty="0"/>
              <a:t> </a:t>
            </a:r>
            <a:r>
              <a:rPr lang="en-US" dirty="0" err="1"/>
              <a:t>tín</a:t>
            </a:r>
            <a:r>
              <a:rPr lang="en-US" dirty="0"/>
              <a:t> </a:t>
            </a:r>
            <a:r>
              <a:rPr lang="en-US" dirty="0" err="1"/>
              <a:t>hiệu</a:t>
            </a:r>
            <a:r>
              <a:rPr lang="en-US" dirty="0"/>
              <a:t> </a:t>
            </a:r>
            <a:r>
              <a:rPr lang="en-US" dirty="0" err="1"/>
              <a:t>về</a:t>
            </a:r>
            <a:r>
              <a:rPr lang="en-US" dirty="0"/>
              <a:t> </a:t>
            </a:r>
            <a:r>
              <a:rPr lang="en-US" dirty="0" err="1"/>
              <a:t>dạng</a:t>
            </a:r>
            <a:r>
              <a:rPr lang="en-US" dirty="0"/>
              <a:t> </a:t>
            </a:r>
            <a:r>
              <a:rPr lang="en-US" dirty="0" err="1"/>
              <a:t>kết</a:t>
            </a:r>
            <a:r>
              <a:rPr lang="en-US" dirty="0"/>
              <a:t> </a:t>
            </a:r>
            <a:r>
              <a:rPr lang="en-US" dirty="0" err="1"/>
              <a:t>hợp</a:t>
            </a:r>
            <a:r>
              <a:rPr lang="en-US" dirty="0"/>
              <a:t> </a:t>
            </a:r>
            <a:r>
              <a:rPr lang="en-US" dirty="0" err="1"/>
              <a:t>của</a:t>
            </a:r>
            <a:r>
              <a:rPr lang="en-US" dirty="0"/>
              <a:t> </a:t>
            </a:r>
            <a:r>
              <a:rPr lang="en-US" dirty="0" err="1"/>
              <a:t>các</a:t>
            </a:r>
            <a:r>
              <a:rPr lang="en-US" dirty="0"/>
              <a:t> song </a:t>
            </a:r>
            <a:r>
              <a:rPr lang="en-US" dirty="0" err="1"/>
              <a:t>khác</a:t>
            </a:r>
            <a:r>
              <a:rPr lang="en-US" dirty="0"/>
              <a:t> </a:t>
            </a:r>
            <a:r>
              <a:rPr lang="en-US" dirty="0" err="1"/>
              <a:t>nhau</a:t>
            </a:r>
            <a:r>
              <a:rPr lang="en-US" dirty="0"/>
              <a:t>.</a:t>
            </a:r>
          </a:p>
        </p:txBody>
      </p:sp>
      <p:pic>
        <p:nvPicPr>
          <p:cNvPr id="11266" name="Picture 2" descr="D:\đa phương tiện\1_4fXf0Yy8TMLSk7LXoZDDWw.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417638"/>
            <a:ext cx="5497512" cy="4123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415962"/>
      </p:ext>
    </p:extLst>
  </p:cSld>
  <p:clrMapOvr>
    <a:masterClrMapping/>
  </p:clrMapOvr>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Tài liệu" ma:contentTypeID="0x0101006C607F2E8FBB9944B24D624BC1BBB65F" ma:contentTypeVersion="5" ma:contentTypeDescription="Tạo tài liệu mới." ma:contentTypeScope="" ma:versionID="ac7760b536782fcd55515e9bd418c237">
  <xsd:schema xmlns:xsd="http://www.w3.org/2001/XMLSchema" xmlns:xs="http://www.w3.org/2001/XMLSchema" xmlns:p="http://schemas.microsoft.com/office/2006/metadata/properties" xmlns:ns2="099819b4-558a-4b44-a208-591567fbaa98" targetNamespace="http://schemas.microsoft.com/office/2006/metadata/properties" ma:root="true" ma:fieldsID="0dcd9e0d87cc1e4b6abfacb846b4a438" ns2:_="">
    <xsd:import namespace="099819b4-558a-4b44-a208-591567fbaa9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9819b4-558a-4b44-a208-591567fbaa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92BFD2-EE63-4342-B257-4299C01438D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FFC34AC-616A-4908-A51A-5890871F13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99819b4-558a-4b44-a208-591567fbaa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4BB4085-2555-4B81-B302-AF5B9C2CDDF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4397</TotalTime>
  <Words>1101</Words>
  <Application>Microsoft Office PowerPoint</Application>
  <PresentationFormat>Màn hình rộng</PresentationFormat>
  <Paragraphs>462</Paragraphs>
  <Slides>41</Slides>
  <Notes>7</Notes>
  <HiddenSlides>0</HiddenSlides>
  <MMClips>0</MMClips>
  <ScaleCrop>false</ScaleCrop>
  <HeadingPairs>
    <vt:vector size="6" baseType="variant">
      <vt:variant>
        <vt:lpstr>Phông được Dùng</vt:lpstr>
      </vt:variant>
      <vt:variant>
        <vt:i4>4</vt:i4>
      </vt:variant>
      <vt:variant>
        <vt:lpstr>Chủ đề</vt:lpstr>
      </vt:variant>
      <vt:variant>
        <vt:i4>1</vt:i4>
      </vt:variant>
      <vt:variant>
        <vt:lpstr>Tiêu đề Bản chiếu</vt:lpstr>
      </vt:variant>
      <vt:variant>
        <vt:i4>41</vt:i4>
      </vt:variant>
    </vt:vector>
  </HeadingPairs>
  <TitlesOfParts>
    <vt:vector size="46" baseType="lpstr">
      <vt:lpstr>Arial</vt:lpstr>
      <vt:lpstr>Cambria Math</vt:lpstr>
      <vt:lpstr>Courier New</vt:lpstr>
      <vt:lpstr>Times New Roman</vt:lpstr>
      <vt:lpstr>Default Design</vt:lpstr>
      <vt:lpstr>DW-GAN</vt:lpstr>
      <vt:lpstr>Giới thiệu</vt:lpstr>
      <vt:lpstr>Giới thiệu</vt:lpstr>
      <vt:lpstr>Giới thiệu</vt:lpstr>
      <vt:lpstr>Giới thiệu</vt:lpstr>
      <vt:lpstr>Giới thiệu</vt:lpstr>
      <vt:lpstr>Method</vt:lpstr>
      <vt:lpstr>Wavelet transform</vt:lpstr>
      <vt:lpstr>Wavelet Transform</vt:lpstr>
      <vt:lpstr>Wavelet Transform</vt:lpstr>
      <vt:lpstr>Wavelet Transform</vt:lpstr>
      <vt:lpstr>Wavelet Transform</vt:lpstr>
      <vt:lpstr>Discrete wavelet transform</vt:lpstr>
      <vt:lpstr>Discrete wavelet transform</vt:lpstr>
      <vt:lpstr>Wavelet transform</vt:lpstr>
      <vt:lpstr>Attention</vt:lpstr>
      <vt:lpstr>Kiến Trúc</vt:lpstr>
      <vt:lpstr>GAN</vt:lpstr>
      <vt:lpstr>DW Gan</vt:lpstr>
      <vt:lpstr>Bản trình bày PowerPoint</vt:lpstr>
      <vt:lpstr>DW GAN</vt:lpstr>
      <vt:lpstr>Loss</vt:lpstr>
      <vt:lpstr>Loss</vt:lpstr>
      <vt:lpstr>THực Nghiệm</vt:lpstr>
      <vt:lpstr>Dữ liệu</vt:lpstr>
      <vt:lpstr>Ntire 2020 challenge</vt:lpstr>
      <vt:lpstr>Độ đo - PSNR</vt:lpstr>
      <vt:lpstr>Độ đo - SSIM</vt:lpstr>
      <vt:lpstr>Độ đo - SSIM</vt:lpstr>
      <vt:lpstr>Độ đo - SSIM</vt:lpstr>
      <vt:lpstr>Độ đo - SSIM</vt:lpstr>
      <vt:lpstr>Độ đo - SSIM</vt:lpstr>
      <vt:lpstr>Độ đo - SSIM</vt:lpstr>
      <vt:lpstr>Độ đo - SSIM</vt:lpstr>
      <vt:lpstr>Kết quả</vt:lpstr>
      <vt:lpstr>Bản trình bày PowerPoint</vt:lpstr>
      <vt:lpstr>Bản trình bày PowerPoint</vt:lpstr>
      <vt:lpstr>Bản trình bày PowerPoint</vt:lpstr>
      <vt:lpstr>Bản trình bày PowerPoint</vt:lpstr>
      <vt:lpstr>Bản trình bày PowerPoint</vt:lpstr>
      <vt:lpstr>Cảm ơn Thầy đã lắng nghe</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Sectio cc</dc:title>
  <dc:creator>Hong</dc:creator>
  <cp:lastModifiedBy>Tuấn Trương Văn</cp:lastModifiedBy>
  <cp:revision>825</cp:revision>
  <cp:lastPrinted>2013-08-30T01:32:34Z</cp:lastPrinted>
  <dcterms:created xsi:type="dcterms:W3CDTF">2008-06-14T04:13:27Z</dcterms:created>
  <dcterms:modified xsi:type="dcterms:W3CDTF">2022-01-21T02:35:01Z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0x0101006C607F2E8FBB9944B24D624BC1BBB65F</vt:lpwstr>
  </property>
</Properties>
</file>